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ore Bandi" panose="020B0604020202020204" charset="-127"/>
      <p:regular r:id="rId14"/>
    </p:embeddedFont>
    <p:embeddedFont>
      <p:font typeface="DM Sans" pitchFamily="2" charset="0"/>
      <p:regular r:id="rId15"/>
    </p:embeddedFont>
    <p:embeddedFont>
      <p:font typeface="Dynapuff" panose="020B0604020202020204" charset="0"/>
      <p:regular r:id="rId16"/>
    </p:embeddedFont>
    <p:embeddedFont>
      <p:font typeface="Dynapuff Bold" panose="020B0604020202020204" charset="0"/>
      <p:regular r:id="rId17"/>
    </p:embeddedFont>
    <p:embeddedFont>
      <p:font typeface="Dynapuff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643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nytng-lan/MindFlow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2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6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60800">
            <a:off x="-522916" y="-602110"/>
            <a:ext cx="4692627" cy="2793081"/>
          </a:xfrm>
          <a:custGeom>
            <a:avLst/>
            <a:gdLst/>
            <a:ahLst/>
            <a:cxnLst/>
            <a:rect l="l" t="t" r="r" b="b"/>
            <a:pathLst>
              <a:path w="4692627" h="2793081">
                <a:moveTo>
                  <a:pt x="0" y="0"/>
                </a:moveTo>
                <a:lnTo>
                  <a:pt x="4692627" y="0"/>
                </a:lnTo>
                <a:lnTo>
                  <a:pt x="4692627" y="2793081"/>
                </a:lnTo>
                <a:lnTo>
                  <a:pt x="0" y="2793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924875" y="5751366"/>
            <a:ext cx="6773396" cy="5751082"/>
          </a:xfrm>
          <a:custGeom>
            <a:avLst/>
            <a:gdLst/>
            <a:ahLst/>
            <a:cxnLst/>
            <a:rect l="l" t="t" r="r" b="b"/>
            <a:pathLst>
              <a:path w="6773396" h="5751082">
                <a:moveTo>
                  <a:pt x="6773396" y="0"/>
                </a:moveTo>
                <a:lnTo>
                  <a:pt x="0" y="0"/>
                </a:lnTo>
                <a:lnTo>
                  <a:pt x="0" y="5751082"/>
                </a:lnTo>
                <a:lnTo>
                  <a:pt x="6773396" y="5751082"/>
                </a:lnTo>
                <a:lnTo>
                  <a:pt x="67733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4541">
            <a:off x="-1423291" y="5668904"/>
            <a:ext cx="6326386" cy="5858857"/>
          </a:xfrm>
          <a:custGeom>
            <a:avLst/>
            <a:gdLst/>
            <a:ahLst/>
            <a:cxnLst/>
            <a:rect l="l" t="t" r="r" b="b"/>
            <a:pathLst>
              <a:path w="6326386" h="5858857">
                <a:moveTo>
                  <a:pt x="0" y="0"/>
                </a:moveTo>
                <a:lnTo>
                  <a:pt x="6326386" y="0"/>
                </a:lnTo>
                <a:lnTo>
                  <a:pt x="6326386" y="5858856"/>
                </a:lnTo>
                <a:lnTo>
                  <a:pt x="0" y="58588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737942" y="-1530097"/>
            <a:ext cx="5299663" cy="5098544"/>
          </a:xfrm>
          <a:custGeom>
            <a:avLst/>
            <a:gdLst/>
            <a:ahLst/>
            <a:cxnLst/>
            <a:rect l="l" t="t" r="r" b="b"/>
            <a:pathLst>
              <a:path w="5299663" h="5098544">
                <a:moveTo>
                  <a:pt x="0" y="0"/>
                </a:moveTo>
                <a:lnTo>
                  <a:pt x="5299663" y="0"/>
                </a:lnTo>
                <a:lnTo>
                  <a:pt x="5299663" y="5098544"/>
                </a:lnTo>
                <a:lnTo>
                  <a:pt x="0" y="50985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376937" y="1654537"/>
            <a:ext cx="19041874" cy="1515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659"/>
              </a:lnSpc>
            </a:pPr>
            <a:r>
              <a:rPr lang="en-US" sz="10599" spc="-307" dirty="0" err="1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MindFlow</a:t>
            </a:r>
            <a:endParaRPr lang="en-US" sz="10599" spc="-307" dirty="0">
              <a:solidFill>
                <a:srgbClr val="000000"/>
              </a:solidFill>
              <a:latin typeface="Dynapuff"/>
              <a:ea typeface="Dynapuff"/>
              <a:cs typeface="Dynapuff"/>
              <a:sym typeface="Dynapuff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33759" y="3548488"/>
            <a:ext cx="12420481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  <a:spcBef>
                <a:spcPct val="0"/>
              </a:spcBef>
            </a:pPr>
            <a:r>
              <a:rPr lang="en-US" sz="6600" spc="-191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Task &amp; Productivity Application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4202" y="8310562"/>
            <a:ext cx="5717798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spc="-162" dirty="0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Submitted To -</a:t>
            </a:r>
          </a:p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 spc="-162" dirty="0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Mr. Aman Kumar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12174" y="5696457"/>
            <a:ext cx="4434983" cy="261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4317" spc="-125" dirty="0">
                <a:solidFill>
                  <a:schemeClr val="accent1">
                    <a:lumMod val="75000"/>
                  </a:schemeClr>
                </a:solidFill>
                <a:latin typeface="Dynapuff"/>
                <a:ea typeface="Dynapuff"/>
                <a:cs typeface="Dynapuff"/>
                <a:sym typeface="Dynapuff"/>
              </a:rPr>
              <a:t>Submitted By-</a:t>
            </a:r>
          </a:p>
          <a:p>
            <a:pPr algn="ctr">
              <a:lnSpc>
                <a:spcPts val="5180"/>
              </a:lnSpc>
            </a:pPr>
            <a:r>
              <a:rPr lang="en-US" sz="4317" spc="-125" dirty="0">
                <a:solidFill>
                  <a:schemeClr val="accent1">
                    <a:lumMod val="75000"/>
                  </a:schemeClr>
                </a:solidFill>
                <a:latin typeface="Dynapuff"/>
                <a:ea typeface="Dynapuff"/>
                <a:cs typeface="Dynapuff"/>
                <a:sym typeface="Dynapuff"/>
              </a:rPr>
              <a:t> Sajal Kanwal (07)</a:t>
            </a:r>
          </a:p>
          <a:p>
            <a:pPr algn="ctr">
              <a:lnSpc>
                <a:spcPts val="5180"/>
              </a:lnSpc>
            </a:pPr>
            <a:r>
              <a:rPr lang="en-US" sz="4317" spc="-125" dirty="0">
                <a:solidFill>
                  <a:schemeClr val="accent1">
                    <a:lumMod val="75000"/>
                  </a:schemeClr>
                </a:solidFill>
                <a:latin typeface="Dynapuff"/>
                <a:ea typeface="Dynapuff"/>
                <a:cs typeface="Dynapuff"/>
                <a:sym typeface="Dynapuff"/>
              </a:rPr>
              <a:t>12307408</a:t>
            </a:r>
          </a:p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4317" spc="-125" dirty="0">
                <a:solidFill>
                  <a:schemeClr val="accent1">
                    <a:lumMod val="75000"/>
                  </a:schemeClr>
                </a:solidFill>
                <a:latin typeface="Dynapuff"/>
                <a:ea typeface="Dynapuff"/>
                <a:cs typeface="Dynapuff"/>
                <a:sym typeface="Dynapuff"/>
              </a:rPr>
              <a:t>K23CH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361487"/>
            <a:ext cx="6606555" cy="7564027"/>
          </a:xfrm>
          <a:custGeom>
            <a:avLst/>
            <a:gdLst/>
            <a:ahLst/>
            <a:cxnLst/>
            <a:rect l="l" t="t" r="r" b="b"/>
            <a:pathLst>
              <a:path w="6606555" h="7564027">
                <a:moveTo>
                  <a:pt x="0" y="0"/>
                </a:moveTo>
                <a:lnTo>
                  <a:pt x="6606555" y="0"/>
                </a:lnTo>
                <a:lnTo>
                  <a:pt x="6606555" y="7564026"/>
                </a:lnTo>
                <a:lnTo>
                  <a:pt x="0" y="7564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545658" y="2320871"/>
            <a:ext cx="9713642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720"/>
              </a:lnSpc>
              <a:spcBef>
                <a:spcPct val="0"/>
              </a:spcBef>
            </a:pPr>
            <a:r>
              <a:rPr lang="en-US" sz="8100" spc="-234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Future Work and Recommendations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71681" y="5357899"/>
            <a:ext cx="9287619" cy="356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42"/>
              </a:lnSpc>
              <a:spcBef>
                <a:spcPct val="0"/>
              </a:spcBef>
            </a:pPr>
            <a:r>
              <a:rPr lang="en-US" sz="2361" spc="141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Future enhancements for MindFlow include integrating </a:t>
            </a:r>
            <a:r>
              <a:rPr lang="en-US" sz="2361" b="1" spc="141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AI-driven personalization</a:t>
            </a:r>
            <a:r>
              <a:rPr lang="en-US" sz="2361" spc="141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 for smarter task prioritization, implementing </a:t>
            </a:r>
            <a:r>
              <a:rPr lang="en-US" sz="2361" b="1" spc="141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cross-platform synchronization</a:t>
            </a:r>
            <a:r>
              <a:rPr lang="en-US" sz="2361" spc="141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 for seamless multi-device access, and adding </a:t>
            </a:r>
            <a:r>
              <a:rPr lang="en-US" sz="2361" b="1" spc="141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collaboration features</a:t>
            </a:r>
            <a:r>
              <a:rPr lang="en-US" sz="2361" spc="141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 for team-based productivity. These upgrades will enhance user experience, flexibility, and scalability, positioning MindFlow as a more comprehensive productivity tool.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4688" y="3660413"/>
            <a:ext cx="6317346" cy="6626587"/>
          </a:xfrm>
          <a:custGeom>
            <a:avLst/>
            <a:gdLst/>
            <a:ahLst/>
            <a:cxnLst/>
            <a:rect l="l" t="t" r="r" b="b"/>
            <a:pathLst>
              <a:path w="6317346" h="6626587">
                <a:moveTo>
                  <a:pt x="0" y="0"/>
                </a:moveTo>
                <a:lnTo>
                  <a:pt x="6317346" y="0"/>
                </a:lnTo>
                <a:lnTo>
                  <a:pt x="6317346" y="6626587"/>
                </a:lnTo>
                <a:lnTo>
                  <a:pt x="0" y="6626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99916" y="2767866"/>
            <a:ext cx="10788970" cy="45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7"/>
              </a:lnSpc>
            </a:pPr>
            <a:endParaRPr/>
          </a:p>
          <a:p>
            <a:pPr algn="just">
              <a:lnSpc>
                <a:spcPts val="3357"/>
              </a:lnSpc>
            </a:pPr>
            <a:r>
              <a:rPr lang="en-US" sz="2238" spc="134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MindFlow represents a major leap in productivity applications, seamlessly integrating To-Do List, Flashcard, and Pomodoro Timer modules within a scalable, user-centric platform. Its hybrid JSON and SQLite3 architecture ensures flexibility and performance, while adaptive algorithms and task prioritization enhance usability. Future enhancements include optimizing for heavy data, multi-device sync, and mobile/web expansion. Combining technical excellence with intuitive design, MindFlow empowers users and sets a scalable foundation for innovation in productivity tools.</a:t>
            </a:r>
          </a:p>
          <a:p>
            <a:pPr marL="0" lvl="0" indent="0" algn="just">
              <a:lnSpc>
                <a:spcPts val="3357"/>
              </a:lnSpc>
              <a:spcBef>
                <a:spcPct val="0"/>
              </a:spcBef>
            </a:pPr>
            <a:endParaRPr lang="en-US" sz="2238" spc="134">
              <a:solidFill>
                <a:srgbClr val="000000"/>
              </a:solidFill>
              <a:latin typeface="Dynapuff"/>
              <a:ea typeface="Dynapuff"/>
              <a:cs typeface="Dynapuff"/>
              <a:sym typeface="Dynapuff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19175"/>
            <a:ext cx="6469912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spc="-232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 Conclusion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00656">
            <a:off x="-1775049" y="4776162"/>
            <a:ext cx="6819902" cy="4059249"/>
          </a:xfrm>
          <a:custGeom>
            <a:avLst/>
            <a:gdLst/>
            <a:ahLst/>
            <a:cxnLst/>
            <a:rect l="l" t="t" r="r" b="b"/>
            <a:pathLst>
              <a:path w="6819902" h="4059249">
                <a:moveTo>
                  <a:pt x="0" y="0"/>
                </a:moveTo>
                <a:lnTo>
                  <a:pt x="6819902" y="0"/>
                </a:lnTo>
                <a:lnTo>
                  <a:pt x="6819902" y="4059250"/>
                </a:lnTo>
                <a:lnTo>
                  <a:pt x="0" y="4059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88802" y="2875846"/>
            <a:ext cx="10910396" cy="1764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99"/>
              </a:lnSpc>
            </a:pPr>
            <a:r>
              <a:rPr lang="en-US" sz="14597" b="1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Thank you!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52296" y="6605317"/>
            <a:ext cx="6583408" cy="458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0"/>
              </a:lnSpc>
            </a:pPr>
            <a:r>
              <a:rPr lang="en-US" sz="3410" b="1" u="sng" spc="-68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  <a:hlinkClick r:id="rId4" tooltip="https://github.com/Anytng-lan/MindFlow"/>
              </a:rPr>
              <a:t>Anytng-lan/MindFlow</a:t>
            </a:r>
          </a:p>
        </p:txBody>
      </p:sp>
      <p:sp>
        <p:nvSpPr>
          <p:cNvPr id="5" name="Freeform 5"/>
          <p:cNvSpPr/>
          <p:nvPr/>
        </p:nvSpPr>
        <p:spPr>
          <a:xfrm rot="1167537" flipH="1">
            <a:off x="13776754" y="5063969"/>
            <a:ext cx="6819902" cy="4059249"/>
          </a:xfrm>
          <a:custGeom>
            <a:avLst/>
            <a:gdLst/>
            <a:ahLst/>
            <a:cxnLst/>
            <a:rect l="l" t="t" r="r" b="b"/>
            <a:pathLst>
              <a:path w="6819902" h="4059249">
                <a:moveTo>
                  <a:pt x="6819902" y="0"/>
                </a:moveTo>
                <a:lnTo>
                  <a:pt x="0" y="0"/>
                </a:lnTo>
                <a:lnTo>
                  <a:pt x="0" y="4059249"/>
                </a:lnTo>
                <a:lnTo>
                  <a:pt x="6819902" y="4059249"/>
                </a:lnTo>
                <a:lnTo>
                  <a:pt x="681990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11599" y="-1741066"/>
            <a:ext cx="7315200" cy="3005882"/>
          </a:xfrm>
          <a:custGeom>
            <a:avLst/>
            <a:gdLst/>
            <a:ahLst/>
            <a:cxnLst/>
            <a:rect l="l" t="t" r="r" b="b"/>
            <a:pathLst>
              <a:path w="7315200" h="3005882">
                <a:moveTo>
                  <a:pt x="0" y="0"/>
                </a:moveTo>
                <a:lnTo>
                  <a:pt x="7315200" y="0"/>
                </a:lnTo>
                <a:lnTo>
                  <a:pt x="7315200" y="3005882"/>
                </a:lnTo>
                <a:lnTo>
                  <a:pt x="0" y="3005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261799">
            <a:off x="-2169172" y="6387538"/>
            <a:ext cx="4641379" cy="5077780"/>
          </a:xfrm>
          <a:custGeom>
            <a:avLst/>
            <a:gdLst/>
            <a:ahLst/>
            <a:cxnLst/>
            <a:rect l="l" t="t" r="r" b="b"/>
            <a:pathLst>
              <a:path w="4641379" h="5077780">
                <a:moveTo>
                  <a:pt x="0" y="0"/>
                </a:moveTo>
                <a:lnTo>
                  <a:pt x="4641379" y="0"/>
                </a:lnTo>
                <a:lnTo>
                  <a:pt x="4641379" y="5077779"/>
                </a:lnTo>
                <a:lnTo>
                  <a:pt x="0" y="5077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10704" y="8447033"/>
            <a:ext cx="3077296" cy="1839967"/>
          </a:xfrm>
          <a:custGeom>
            <a:avLst/>
            <a:gdLst/>
            <a:ahLst/>
            <a:cxnLst/>
            <a:rect l="l" t="t" r="r" b="b"/>
            <a:pathLst>
              <a:path w="3077296" h="1839967">
                <a:moveTo>
                  <a:pt x="0" y="0"/>
                </a:moveTo>
                <a:lnTo>
                  <a:pt x="3077296" y="0"/>
                </a:lnTo>
                <a:lnTo>
                  <a:pt x="3077296" y="1839967"/>
                </a:lnTo>
                <a:lnTo>
                  <a:pt x="0" y="18399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3807" y="2391238"/>
            <a:ext cx="1457486" cy="845342"/>
          </a:xfrm>
          <a:custGeom>
            <a:avLst/>
            <a:gdLst/>
            <a:ahLst/>
            <a:cxnLst/>
            <a:rect l="l" t="t" r="r" b="b"/>
            <a:pathLst>
              <a:path w="1457486" h="845342">
                <a:moveTo>
                  <a:pt x="0" y="0"/>
                </a:moveTo>
                <a:lnTo>
                  <a:pt x="1457486" y="0"/>
                </a:lnTo>
                <a:lnTo>
                  <a:pt x="1457486" y="845342"/>
                </a:lnTo>
                <a:lnTo>
                  <a:pt x="0" y="8453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47543" y="47554"/>
            <a:ext cx="15411757" cy="276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62"/>
              </a:lnSpc>
            </a:pPr>
            <a:r>
              <a:rPr lang="en-US" sz="9784" spc="-283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Project</a:t>
            </a:r>
          </a:p>
          <a:p>
            <a:pPr marL="0" lvl="0" indent="0" algn="l">
              <a:lnSpc>
                <a:spcPts val="10762"/>
              </a:lnSpc>
            </a:pPr>
            <a:r>
              <a:rPr lang="en-US" sz="9784" spc="-283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Introduction &amp;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21149" y="4623659"/>
            <a:ext cx="6630720" cy="348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3"/>
              </a:lnSpc>
            </a:pPr>
            <a:r>
              <a:rPr lang="en-US" sz="2358" u="sng" spc="141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About MindFlow</a:t>
            </a:r>
          </a:p>
          <a:p>
            <a:pPr marL="442787" lvl="1" indent="-221394" algn="just">
              <a:lnSpc>
                <a:spcPts val="2768"/>
              </a:lnSpc>
              <a:buFont typeface="Arial"/>
              <a:buChar char="•"/>
            </a:pPr>
            <a:r>
              <a:rPr lang="en-US" sz="2050" b="1" spc="123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Comprehensive Productivity Solution:</a:t>
            </a:r>
          </a:p>
          <a:p>
            <a:pPr algn="just">
              <a:lnSpc>
                <a:spcPts val="2768"/>
              </a:lnSpc>
            </a:pPr>
            <a:r>
              <a:rPr lang="en-US" sz="2050" spc="123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   Combines task tracking, time management,    and learning modules into a single platform.</a:t>
            </a:r>
          </a:p>
          <a:p>
            <a:pPr marL="442787" lvl="1" indent="-221394" algn="just">
              <a:lnSpc>
                <a:spcPts val="2768"/>
              </a:lnSpc>
              <a:buFont typeface="Arial"/>
              <a:buChar char="•"/>
            </a:pPr>
            <a:r>
              <a:rPr lang="en-US" sz="2050" b="1" spc="123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Core Modules:</a:t>
            </a:r>
          </a:p>
          <a:p>
            <a:pPr marL="885574" lvl="2" indent="-295191" algn="just">
              <a:lnSpc>
                <a:spcPts val="2768"/>
              </a:lnSpc>
              <a:buFont typeface="Arial"/>
              <a:buChar char="⚬"/>
            </a:pPr>
            <a:r>
              <a:rPr lang="en-US" sz="2050" spc="123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To-Do List</a:t>
            </a:r>
          </a:p>
          <a:p>
            <a:pPr marL="885574" lvl="2" indent="-295191" algn="just">
              <a:lnSpc>
                <a:spcPts val="2768"/>
              </a:lnSpc>
              <a:buFont typeface="Arial"/>
              <a:buChar char="⚬"/>
            </a:pPr>
            <a:r>
              <a:rPr lang="en-US" sz="2050" spc="123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Pomodoro Timer</a:t>
            </a:r>
          </a:p>
          <a:p>
            <a:pPr marL="885574" lvl="2" indent="-295191" algn="just">
              <a:lnSpc>
                <a:spcPts val="2768"/>
              </a:lnSpc>
              <a:buFont typeface="Arial"/>
              <a:buChar char="⚬"/>
            </a:pPr>
            <a:r>
              <a:rPr lang="en-US" sz="2050" spc="123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Stopwatch</a:t>
            </a:r>
          </a:p>
          <a:p>
            <a:pPr marL="885574" lvl="2" indent="-295191" algn="just">
              <a:lnSpc>
                <a:spcPts val="2768"/>
              </a:lnSpc>
              <a:buFont typeface="Arial"/>
              <a:buChar char="⚬"/>
            </a:pPr>
            <a:r>
              <a:rPr lang="en-US" sz="2050" spc="123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Flashcard Learning</a:t>
            </a:r>
          </a:p>
          <a:p>
            <a:pPr marL="0" lvl="0" indent="0" algn="just">
              <a:lnSpc>
                <a:spcPts val="2768"/>
              </a:lnSpc>
              <a:spcBef>
                <a:spcPct val="0"/>
              </a:spcBef>
            </a:pPr>
            <a:endParaRPr lang="en-US" sz="2050" spc="123">
              <a:solidFill>
                <a:srgbClr val="000000"/>
              </a:solidFill>
              <a:latin typeface="Dynapuff"/>
              <a:ea typeface="Dynapuff"/>
              <a:cs typeface="Dynapuff"/>
              <a:sym typeface="Dynapuff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0" y="3318734"/>
            <a:ext cx="5810899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just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In</a:t>
            </a:r>
            <a:r>
              <a:rPr lang="en-US" sz="1999" u="none" spc="119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 a fast-paced world, effective productivity tools are crucial for managing complex tasks.</a:t>
            </a:r>
          </a:p>
          <a:p>
            <a:pPr algn="just">
              <a:lnSpc>
                <a:spcPts val="2699"/>
              </a:lnSpc>
              <a:spcBef>
                <a:spcPct val="0"/>
              </a:spcBef>
            </a:pPr>
            <a:endParaRPr lang="en-US" sz="1999" u="none" spc="119">
              <a:solidFill>
                <a:srgbClr val="000000"/>
              </a:solidFill>
              <a:latin typeface="Dynapuff"/>
              <a:ea typeface="Dynapuff"/>
              <a:cs typeface="Dynapuff"/>
              <a:sym typeface="Dynapuff"/>
            </a:endParaRPr>
          </a:p>
          <a:p>
            <a:pPr marL="431799" lvl="1" indent="-215899" algn="just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b="1" u="none" spc="119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80% of professionals</a:t>
            </a:r>
            <a:r>
              <a:rPr lang="en-US" sz="1999" u="none" spc="119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 rely on productivity apps to streamline their workflow.</a:t>
            </a:r>
          </a:p>
          <a:p>
            <a:pPr marL="0" lvl="0" indent="0" algn="just">
              <a:lnSpc>
                <a:spcPts val="2699"/>
              </a:lnSpc>
              <a:spcBef>
                <a:spcPct val="0"/>
              </a:spcBef>
            </a:pPr>
            <a:endParaRPr lang="en-US" sz="1999" u="none" spc="119">
              <a:solidFill>
                <a:srgbClr val="000000"/>
              </a:solidFill>
              <a:latin typeface="Dynapuff"/>
              <a:ea typeface="Dynapuff"/>
              <a:cs typeface="Dynapuff"/>
              <a:sym typeface="Dynapuff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8425" y="8047816"/>
            <a:ext cx="15026833" cy="242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5"/>
              </a:lnSpc>
              <a:spcBef>
                <a:spcPct val="0"/>
              </a:spcBef>
            </a:pPr>
            <a:r>
              <a:rPr lang="en-US" sz="2488" u="sng" spc="-72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Why MindFlow Matters</a:t>
            </a:r>
          </a:p>
          <a:p>
            <a:pPr marL="491683" lvl="1" indent="-245842" algn="ctr">
              <a:lnSpc>
                <a:spcPts val="2732"/>
              </a:lnSpc>
              <a:spcBef>
                <a:spcPct val="0"/>
              </a:spcBef>
              <a:buFont typeface="Arial"/>
              <a:buChar char="•"/>
            </a:pPr>
            <a:r>
              <a:rPr lang="en-US" sz="2277" b="1" spc="-66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Global Relevance:</a:t>
            </a:r>
          </a:p>
          <a:p>
            <a:pPr marL="983366" lvl="2" indent="-327789" algn="ctr">
              <a:lnSpc>
                <a:spcPts val="2732"/>
              </a:lnSpc>
              <a:spcBef>
                <a:spcPct val="0"/>
              </a:spcBef>
              <a:buFont typeface="Arial"/>
              <a:buChar char="⚬"/>
            </a:pPr>
            <a:r>
              <a:rPr lang="en-US" sz="2277" spc="-66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The productivity software market is projected to grow to $102.98 billion by 2026.</a:t>
            </a:r>
          </a:p>
          <a:p>
            <a:pPr marL="983366" lvl="2" indent="-327789" algn="ctr">
              <a:lnSpc>
                <a:spcPts val="2732"/>
              </a:lnSpc>
              <a:spcBef>
                <a:spcPct val="0"/>
              </a:spcBef>
              <a:buFont typeface="Arial"/>
              <a:buChar char="⚬"/>
            </a:pPr>
            <a:r>
              <a:rPr lang="en-US" sz="2277" spc="-66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Tools like Pomodoro timers improve focus and efficiency by 25%.</a:t>
            </a:r>
          </a:p>
          <a:p>
            <a:pPr marL="491683" lvl="1" indent="-245842" algn="ctr">
              <a:lnSpc>
                <a:spcPts val="2732"/>
              </a:lnSpc>
              <a:spcBef>
                <a:spcPct val="0"/>
              </a:spcBef>
              <a:buFont typeface="Arial"/>
              <a:buChar char="•"/>
            </a:pPr>
            <a:r>
              <a:rPr lang="en-US" sz="2277" b="1" spc="-66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Learning Enhancement:</a:t>
            </a:r>
          </a:p>
          <a:p>
            <a:pPr marL="983366" lvl="2" indent="-327789" algn="ctr">
              <a:lnSpc>
                <a:spcPts val="2732"/>
              </a:lnSpc>
              <a:spcBef>
                <a:spcPct val="0"/>
              </a:spcBef>
              <a:buFont typeface="Arial"/>
              <a:buChar char="⚬"/>
            </a:pPr>
            <a:r>
              <a:rPr lang="en-US" sz="2277" spc="-66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Spaced repetition techniques (used in MindFlow) improve retention for 70% of learners.</a:t>
            </a:r>
          </a:p>
          <a:p>
            <a:pPr algn="ctr">
              <a:lnSpc>
                <a:spcPts val="2732"/>
              </a:lnSpc>
              <a:spcBef>
                <a:spcPct val="0"/>
              </a:spcBef>
            </a:pPr>
            <a:endParaRPr lang="en-US" sz="2277" spc="-66">
              <a:solidFill>
                <a:srgbClr val="000000"/>
              </a:solidFill>
              <a:latin typeface="Dynapuff"/>
              <a:ea typeface="Dynapuff"/>
              <a:cs typeface="Dynapuff"/>
              <a:sym typeface="Dynapuff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686384" y="3795712"/>
            <a:ext cx="5610915" cy="269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8"/>
              </a:lnSpc>
              <a:spcBef>
                <a:spcPct val="0"/>
              </a:spcBef>
            </a:pPr>
            <a:r>
              <a:rPr lang="en-US" sz="2398" b="1" spc="-69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Value Proposition</a:t>
            </a:r>
          </a:p>
          <a:p>
            <a:pPr marL="474762" lvl="1" indent="-237381" algn="ctr">
              <a:lnSpc>
                <a:spcPts val="2638"/>
              </a:lnSpc>
              <a:spcBef>
                <a:spcPct val="0"/>
              </a:spcBef>
              <a:buFont typeface="Arial"/>
              <a:buChar char="•"/>
            </a:pPr>
            <a:r>
              <a:rPr lang="en-US" sz="2198" spc="-63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A streamlined, intuitive platform that:</a:t>
            </a:r>
          </a:p>
          <a:p>
            <a:pPr marL="949525" lvl="2" indent="-316508" algn="ctr">
              <a:lnSpc>
                <a:spcPts val="2638"/>
              </a:lnSpc>
              <a:spcBef>
                <a:spcPct val="0"/>
              </a:spcBef>
              <a:buFont typeface="Arial"/>
              <a:buChar char="⚬"/>
            </a:pPr>
            <a:r>
              <a:rPr lang="en-US" sz="2198" spc="-63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Optimizes productivity.</a:t>
            </a:r>
          </a:p>
          <a:p>
            <a:pPr marL="949525" lvl="2" indent="-316508" algn="ctr">
              <a:lnSpc>
                <a:spcPts val="2638"/>
              </a:lnSpc>
              <a:spcBef>
                <a:spcPct val="0"/>
              </a:spcBef>
              <a:buFont typeface="Arial"/>
              <a:buChar char="⚬"/>
            </a:pPr>
            <a:r>
              <a:rPr lang="en-US" sz="2198" spc="-63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Supports professional and personal growth.</a:t>
            </a:r>
          </a:p>
          <a:p>
            <a:pPr marL="949525" lvl="2" indent="-316508" algn="ctr">
              <a:lnSpc>
                <a:spcPts val="2638"/>
              </a:lnSpc>
              <a:spcBef>
                <a:spcPct val="0"/>
              </a:spcBef>
              <a:buFont typeface="Arial"/>
              <a:buChar char="⚬"/>
            </a:pPr>
            <a:r>
              <a:rPr lang="en-US" sz="2198" spc="-63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Tracks progress with scalable and secure technology.</a:t>
            </a:r>
          </a:p>
          <a:p>
            <a:pPr algn="ctr">
              <a:lnSpc>
                <a:spcPts val="2638"/>
              </a:lnSpc>
              <a:spcBef>
                <a:spcPct val="0"/>
              </a:spcBef>
            </a:pPr>
            <a:endParaRPr lang="en-US" sz="2198" spc="-63">
              <a:solidFill>
                <a:srgbClr val="000000"/>
              </a:solidFill>
              <a:latin typeface="Dynapuff"/>
              <a:ea typeface="Dynapuff"/>
              <a:cs typeface="Dynapuff"/>
              <a:sym typeface="Dynapuff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62307" y="2309084"/>
            <a:ext cx="54048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  <a:spcBef>
                <a:spcPct val="0"/>
              </a:spcBef>
            </a:pPr>
            <a:r>
              <a:rPr lang="en-US" sz="6399" spc="-185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1</a:t>
            </a:r>
          </a:p>
        </p:txBody>
      </p:sp>
      <p:sp>
        <p:nvSpPr>
          <p:cNvPr id="12" name="Freeform 12"/>
          <p:cNvSpPr/>
          <p:nvPr/>
        </p:nvSpPr>
        <p:spPr>
          <a:xfrm>
            <a:off x="7763098" y="2832959"/>
            <a:ext cx="1457486" cy="845342"/>
          </a:xfrm>
          <a:custGeom>
            <a:avLst/>
            <a:gdLst/>
            <a:ahLst/>
            <a:cxnLst/>
            <a:rect l="l" t="t" r="r" b="b"/>
            <a:pathLst>
              <a:path w="1457486" h="845342">
                <a:moveTo>
                  <a:pt x="0" y="0"/>
                </a:moveTo>
                <a:lnTo>
                  <a:pt x="1457486" y="0"/>
                </a:lnTo>
                <a:lnTo>
                  <a:pt x="1457486" y="845342"/>
                </a:lnTo>
                <a:lnTo>
                  <a:pt x="0" y="8453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221598" y="2750805"/>
            <a:ext cx="54048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  <a:spcBef>
                <a:spcPct val="0"/>
              </a:spcBef>
            </a:pPr>
            <a:r>
              <a:rPr lang="en-US" sz="6399" spc="-185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2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249924" y="3318734"/>
            <a:ext cx="1457486" cy="845342"/>
          </a:xfrm>
          <a:custGeom>
            <a:avLst/>
            <a:gdLst/>
            <a:ahLst/>
            <a:cxnLst/>
            <a:rect l="l" t="t" r="r" b="b"/>
            <a:pathLst>
              <a:path w="1457486" h="845342">
                <a:moveTo>
                  <a:pt x="0" y="0"/>
                </a:moveTo>
                <a:lnTo>
                  <a:pt x="1457486" y="0"/>
                </a:lnTo>
                <a:lnTo>
                  <a:pt x="1457486" y="845342"/>
                </a:lnTo>
                <a:lnTo>
                  <a:pt x="0" y="8453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708424" y="3236580"/>
            <a:ext cx="54048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  <a:spcBef>
                <a:spcPct val="0"/>
              </a:spcBef>
            </a:pPr>
            <a:r>
              <a:rPr lang="en-US" sz="6399" spc="-185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3</a:t>
            </a:r>
          </a:p>
        </p:txBody>
      </p:sp>
      <p:sp>
        <p:nvSpPr>
          <p:cNvPr id="16" name="Freeform 16"/>
          <p:cNvSpPr/>
          <p:nvPr/>
        </p:nvSpPr>
        <p:spPr>
          <a:xfrm>
            <a:off x="7686514" y="6865931"/>
            <a:ext cx="1457486" cy="845342"/>
          </a:xfrm>
          <a:custGeom>
            <a:avLst/>
            <a:gdLst/>
            <a:ahLst/>
            <a:cxnLst/>
            <a:rect l="l" t="t" r="r" b="b"/>
            <a:pathLst>
              <a:path w="1457486" h="845342">
                <a:moveTo>
                  <a:pt x="0" y="0"/>
                </a:moveTo>
                <a:lnTo>
                  <a:pt x="1457486" y="0"/>
                </a:lnTo>
                <a:lnTo>
                  <a:pt x="1457486" y="845341"/>
                </a:lnTo>
                <a:lnTo>
                  <a:pt x="0" y="8453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145014" y="6783777"/>
            <a:ext cx="54048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  <a:spcBef>
                <a:spcPct val="0"/>
              </a:spcBef>
            </a:pPr>
            <a:r>
              <a:rPr lang="en-US" sz="6399" spc="-185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04950" y="2160913"/>
            <a:ext cx="7025086" cy="338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Project Vision and Mission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04950" y="6243328"/>
            <a:ext cx="7025086" cy="194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104"/>
              </a:lnSpc>
              <a:spcBef>
                <a:spcPct val="0"/>
              </a:spcBef>
            </a:pPr>
            <a:r>
              <a:rPr lang="en-US" sz="2299" spc="137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MindFlow aims to revolutionize productivity management through a unified platform that enhances task organization, focus, and learning efficiency.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975489" y="1170261"/>
            <a:ext cx="6998061" cy="2561528"/>
            <a:chOff x="0" y="0"/>
            <a:chExt cx="2342659" cy="8574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59740" y="0"/>
                  </a:moveTo>
                  <a:lnTo>
                    <a:pt x="2282919" y="0"/>
                  </a:lnTo>
                  <a:cubicBezTo>
                    <a:pt x="2298763" y="0"/>
                    <a:pt x="2313958" y="6294"/>
                    <a:pt x="2325161" y="17497"/>
                  </a:cubicBezTo>
                  <a:cubicBezTo>
                    <a:pt x="2336365" y="28701"/>
                    <a:pt x="2342659" y="43896"/>
                    <a:pt x="2342659" y="59740"/>
                  </a:cubicBezTo>
                  <a:lnTo>
                    <a:pt x="2342659" y="797753"/>
                  </a:lnTo>
                  <a:cubicBezTo>
                    <a:pt x="2342659" y="813597"/>
                    <a:pt x="2336365" y="828792"/>
                    <a:pt x="2325161" y="839995"/>
                  </a:cubicBezTo>
                  <a:cubicBezTo>
                    <a:pt x="2313958" y="851198"/>
                    <a:pt x="2298763" y="857492"/>
                    <a:pt x="2282919" y="857492"/>
                  </a:cubicBezTo>
                  <a:lnTo>
                    <a:pt x="59740" y="857492"/>
                  </a:lnTo>
                  <a:cubicBezTo>
                    <a:pt x="43896" y="857492"/>
                    <a:pt x="28701" y="851198"/>
                    <a:pt x="17497" y="839995"/>
                  </a:cubicBezTo>
                  <a:cubicBezTo>
                    <a:pt x="6294" y="828792"/>
                    <a:pt x="0" y="813597"/>
                    <a:pt x="0" y="797753"/>
                  </a:cubicBezTo>
                  <a:lnTo>
                    <a:pt x="0" y="59740"/>
                  </a:lnTo>
                  <a:cubicBezTo>
                    <a:pt x="0" y="43896"/>
                    <a:pt x="6294" y="28701"/>
                    <a:pt x="17497" y="17497"/>
                  </a:cubicBezTo>
                  <a:cubicBezTo>
                    <a:pt x="28701" y="6294"/>
                    <a:pt x="43896" y="0"/>
                    <a:pt x="59740" y="0"/>
                  </a:cubicBezTo>
                  <a:close/>
                </a:path>
              </a:pathLst>
            </a:custGeom>
            <a:solidFill>
              <a:srgbClr val="E9E9E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491672" y="2024301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75489" y="3862348"/>
            <a:ext cx="6998061" cy="2561528"/>
            <a:chOff x="0" y="0"/>
            <a:chExt cx="2342659" cy="8574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59740" y="0"/>
                  </a:moveTo>
                  <a:lnTo>
                    <a:pt x="2282919" y="0"/>
                  </a:lnTo>
                  <a:cubicBezTo>
                    <a:pt x="2298763" y="0"/>
                    <a:pt x="2313958" y="6294"/>
                    <a:pt x="2325161" y="17497"/>
                  </a:cubicBezTo>
                  <a:cubicBezTo>
                    <a:pt x="2336365" y="28701"/>
                    <a:pt x="2342659" y="43896"/>
                    <a:pt x="2342659" y="59740"/>
                  </a:cubicBezTo>
                  <a:lnTo>
                    <a:pt x="2342659" y="797753"/>
                  </a:lnTo>
                  <a:cubicBezTo>
                    <a:pt x="2342659" y="813597"/>
                    <a:pt x="2336365" y="828792"/>
                    <a:pt x="2325161" y="839995"/>
                  </a:cubicBezTo>
                  <a:cubicBezTo>
                    <a:pt x="2313958" y="851198"/>
                    <a:pt x="2298763" y="857492"/>
                    <a:pt x="2282919" y="857492"/>
                  </a:cubicBezTo>
                  <a:lnTo>
                    <a:pt x="59740" y="857492"/>
                  </a:lnTo>
                  <a:cubicBezTo>
                    <a:pt x="43896" y="857492"/>
                    <a:pt x="28701" y="851198"/>
                    <a:pt x="17497" y="839995"/>
                  </a:cubicBezTo>
                  <a:cubicBezTo>
                    <a:pt x="6294" y="828792"/>
                    <a:pt x="0" y="813597"/>
                    <a:pt x="0" y="797753"/>
                  </a:cubicBezTo>
                  <a:lnTo>
                    <a:pt x="0" y="59740"/>
                  </a:lnTo>
                  <a:cubicBezTo>
                    <a:pt x="0" y="43896"/>
                    <a:pt x="6294" y="28701"/>
                    <a:pt x="17497" y="17497"/>
                  </a:cubicBezTo>
                  <a:cubicBezTo>
                    <a:pt x="28701" y="6294"/>
                    <a:pt x="43896" y="0"/>
                    <a:pt x="59740" y="0"/>
                  </a:cubicBezTo>
                  <a:close/>
                </a:path>
              </a:pathLst>
            </a:custGeom>
            <a:solidFill>
              <a:srgbClr val="E9E9E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75489" y="6557226"/>
            <a:ext cx="6998061" cy="2561528"/>
            <a:chOff x="0" y="0"/>
            <a:chExt cx="2342659" cy="8574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59740" y="0"/>
                  </a:moveTo>
                  <a:lnTo>
                    <a:pt x="2282919" y="0"/>
                  </a:lnTo>
                  <a:cubicBezTo>
                    <a:pt x="2298763" y="0"/>
                    <a:pt x="2313958" y="6294"/>
                    <a:pt x="2325161" y="17497"/>
                  </a:cubicBezTo>
                  <a:cubicBezTo>
                    <a:pt x="2336365" y="28701"/>
                    <a:pt x="2342659" y="43896"/>
                    <a:pt x="2342659" y="59740"/>
                  </a:cubicBezTo>
                  <a:lnTo>
                    <a:pt x="2342659" y="797753"/>
                  </a:lnTo>
                  <a:cubicBezTo>
                    <a:pt x="2342659" y="813597"/>
                    <a:pt x="2336365" y="828792"/>
                    <a:pt x="2325161" y="839995"/>
                  </a:cubicBezTo>
                  <a:cubicBezTo>
                    <a:pt x="2313958" y="851198"/>
                    <a:pt x="2298763" y="857492"/>
                    <a:pt x="2282919" y="857492"/>
                  </a:cubicBezTo>
                  <a:lnTo>
                    <a:pt x="59740" y="857492"/>
                  </a:lnTo>
                  <a:cubicBezTo>
                    <a:pt x="43896" y="857492"/>
                    <a:pt x="28701" y="851198"/>
                    <a:pt x="17497" y="839995"/>
                  </a:cubicBezTo>
                  <a:cubicBezTo>
                    <a:pt x="6294" y="828792"/>
                    <a:pt x="0" y="813597"/>
                    <a:pt x="0" y="797753"/>
                  </a:cubicBezTo>
                  <a:lnTo>
                    <a:pt x="0" y="59740"/>
                  </a:lnTo>
                  <a:cubicBezTo>
                    <a:pt x="0" y="43896"/>
                    <a:pt x="6294" y="28701"/>
                    <a:pt x="17497" y="17497"/>
                  </a:cubicBezTo>
                  <a:cubicBezTo>
                    <a:pt x="28701" y="6294"/>
                    <a:pt x="43896" y="0"/>
                    <a:pt x="59740" y="0"/>
                  </a:cubicBezTo>
                  <a:close/>
                </a:path>
              </a:pathLst>
            </a:custGeom>
            <a:solidFill>
              <a:srgbClr val="E9E9E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491672" y="4717783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91672" y="7411266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03.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62304" y="1616000"/>
            <a:ext cx="4962962" cy="2112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10"/>
              </a:lnSpc>
              <a:spcBef>
                <a:spcPct val="0"/>
              </a:spcBef>
            </a:pPr>
            <a:r>
              <a:rPr lang="en-US" sz="2081" spc="33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Unifi</a:t>
            </a:r>
            <a:r>
              <a:rPr lang="en-US" sz="2081" u="none" spc="33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ed Productivity Solution:</a:t>
            </a:r>
          </a:p>
          <a:p>
            <a:pPr marL="449395" lvl="1" indent="-224698" algn="just">
              <a:lnSpc>
                <a:spcPts val="2810"/>
              </a:lnSpc>
              <a:spcBef>
                <a:spcPct val="0"/>
              </a:spcBef>
              <a:buFont typeface="Arial"/>
              <a:buChar char="•"/>
            </a:pPr>
            <a:r>
              <a:rPr lang="en-US" sz="2081" u="none" spc="33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Integrates tools like task tracking, Pomodoro timers, and flashcards for seamless workflow management.</a:t>
            </a:r>
          </a:p>
          <a:p>
            <a:pPr marL="0" lvl="0" indent="0" algn="just">
              <a:lnSpc>
                <a:spcPts val="2810"/>
              </a:lnSpc>
              <a:spcBef>
                <a:spcPct val="0"/>
              </a:spcBef>
            </a:pPr>
            <a:endParaRPr lang="en-US" sz="2081" u="none" spc="33">
              <a:solidFill>
                <a:srgbClr val="000000"/>
              </a:solidFill>
              <a:latin typeface="Dynapuff"/>
              <a:ea typeface="Dynapuff"/>
              <a:cs typeface="Dynapuff"/>
              <a:sym typeface="Dynapuff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070625" y="4101151"/>
            <a:ext cx="4754642" cy="204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20"/>
              </a:lnSpc>
              <a:spcBef>
                <a:spcPct val="0"/>
              </a:spcBef>
            </a:pPr>
            <a:r>
              <a:rPr lang="en-US" sz="2015" b="1" spc="32">
                <a:solidFill>
                  <a:srgbClr val="000000"/>
                </a:solidFill>
                <a:latin typeface="Dynapuff Medium"/>
                <a:ea typeface="Dynapuff Medium"/>
                <a:cs typeface="Dynapuff Medium"/>
                <a:sym typeface="Dynapuff Medium"/>
              </a:rPr>
              <a:t>Use</a:t>
            </a:r>
            <a:r>
              <a:rPr lang="en-US" sz="2015" b="1" u="none" spc="32">
                <a:solidFill>
                  <a:srgbClr val="000000"/>
                </a:solidFill>
                <a:latin typeface="Dynapuff Medium"/>
                <a:ea typeface="Dynapuff Medium"/>
                <a:cs typeface="Dynapuff Medium"/>
                <a:sym typeface="Dynapuff Medium"/>
              </a:rPr>
              <a:t>r-Centric &amp; Scalable Design:</a:t>
            </a:r>
          </a:p>
          <a:p>
            <a:pPr marL="435131" lvl="1" indent="-217565" algn="just">
              <a:lnSpc>
                <a:spcPts val="2720"/>
              </a:lnSpc>
              <a:spcBef>
                <a:spcPct val="0"/>
              </a:spcBef>
              <a:buFont typeface="Arial"/>
              <a:buChar char="•"/>
            </a:pPr>
            <a:r>
              <a:rPr lang="en-US" sz="2015" b="1" u="none" spc="32">
                <a:solidFill>
                  <a:srgbClr val="000000"/>
                </a:solidFill>
                <a:latin typeface="Dynapuff Medium"/>
                <a:ea typeface="Dynapuff Medium"/>
                <a:cs typeface="Dynapuff Medium"/>
                <a:sym typeface="Dynapuff Medium"/>
              </a:rPr>
              <a:t>Features a modular architecture adaptable to diverse user needs and future technological advancements.</a:t>
            </a:r>
          </a:p>
          <a:p>
            <a:pPr marL="0" lvl="0" indent="0" algn="just">
              <a:lnSpc>
                <a:spcPts val="2720"/>
              </a:lnSpc>
              <a:spcBef>
                <a:spcPct val="0"/>
              </a:spcBef>
            </a:pPr>
            <a:endParaRPr lang="en-US" sz="2015" b="1" u="none" spc="32">
              <a:solidFill>
                <a:srgbClr val="000000"/>
              </a:solidFill>
              <a:latin typeface="Dynapuff Medium"/>
              <a:ea typeface="Dynapuff Medium"/>
              <a:cs typeface="Dynapuff Medium"/>
              <a:sym typeface="Dynapuff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92827" y="6719797"/>
            <a:ext cx="4632440" cy="2130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23"/>
              </a:lnSpc>
              <a:spcBef>
                <a:spcPct val="0"/>
              </a:spcBef>
            </a:pPr>
            <a:r>
              <a:rPr lang="en-US" sz="2165" b="1" spc="34">
                <a:solidFill>
                  <a:srgbClr val="000000"/>
                </a:solidFill>
                <a:latin typeface="Dynapuff Medium"/>
                <a:ea typeface="Dynapuff Medium"/>
                <a:cs typeface="Dynapuff Medium"/>
                <a:sym typeface="Dynapuff Medium"/>
              </a:rPr>
              <a:t>S</a:t>
            </a:r>
            <a:r>
              <a:rPr lang="en-US" sz="2165" b="1" u="none" spc="34">
                <a:solidFill>
                  <a:srgbClr val="000000"/>
                </a:solidFill>
                <a:latin typeface="Dynapuff Medium"/>
                <a:ea typeface="Dynapuff Medium"/>
                <a:cs typeface="Dynapuff Medium"/>
                <a:sym typeface="Dynapuff Medium"/>
              </a:rPr>
              <a:t>ecure and Accessible Platform:</a:t>
            </a:r>
          </a:p>
          <a:p>
            <a:pPr marL="445933" lvl="1" indent="-222967" algn="just">
              <a:lnSpc>
                <a:spcPts val="2788"/>
              </a:lnSpc>
              <a:spcBef>
                <a:spcPct val="0"/>
              </a:spcBef>
              <a:buFont typeface="Arial"/>
              <a:buChar char="•"/>
            </a:pPr>
            <a:r>
              <a:rPr lang="en-US" sz="2065" b="1" u="none" spc="33">
                <a:solidFill>
                  <a:srgbClr val="000000"/>
                </a:solidFill>
                <a:latin typeface="Dynapuff Medium"/>
                <a:ea typeface="Dynapuff Medium"/>
                <a:cs typeface="Dynapuff Medium"/>
                <a:sym typeface="Dynapuff Medium"/>
              </a:rPr>
              <a:t>Combines cross-platform compatibility with robust data security for privacy and reliability.</a:t>
            </a:r>
          </a:p>
          <a:p>
            <a:pPr marL="0" lvl="0" indent="0" algn="just">
              <a:lnSpc>
                <a:spcPts val="2923"/>
              </a:lnSpc>
              <a:spcBef>
                <a:spcPct val="0"/>
              </a:spcBef>
            </a:pPr>
            <a:endParaRPr lang="en-US" sz="2065" b="1" u="none" spc="33">
              <a:solidFill>
                <a:srgbClr val="000000"/>
              </a:solidFill>
              <a:latin typeface="Dynapuff Medium"/>
              <a:ea typeface="Dynapuff Medium"/>
              <a:cs typeface="Dynapuff Medium"/>
              <a:sym typeface="Dynapuff Medium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5205422" y="891985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7650" y="2802478"/>
            <a:ext cx="7563520" cy="7513097"/>
          </a:xfrm>
          <a:custGeom>
            <a:avLst/>
            <a:gdLst/>
            <a:ahLst/>
            <a:cxnLst/>
            <a:rect l="l" t="t" r="r" b="b"/>
            <a:pathLst>
              <a:path w="7563520" h="7513097">
                <a:moveTo>
                  <a:pt x="0" y="0"/>
                </a:moveTo>
                <a:lnTo>
                  <a:pt x="7563520" y="0"/>
                </a:lnTo>
                <a:lnTo>
                  <a:pt x="7563520" y="7513097"/>
                </a:lnTo>
                <a:lnTo>
                  <a:pt x="0" y="751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61234"/>
            <a:ext cx="7281713" cy="2312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29"/>
              </a:lnSpc>
              <a:spcBef>
                <a:spcPct val="0"/>
              </a:spcBef>
            </a:pPr>
            <a:r>
              <a:rPr lang="en-US" sz="9699" u="none" strike="noStrike" spc="-281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Problem</a:t>
            </a:r>
          </a:p>
          <a:p>
            <a:pPr marL="0" lvl="0" indent="0" algn="l">
              <a:lnSpc>
                <a:spcPts val="8729"/>
              </a:lnSpc>
              <a:spcBef>
                <a:spcPct val="0"/>
              </a:spcBef>
            </a:pPr>
            <a:r>
              <a:rPr lang="en-US" sz="9699" u="none" strike="noStrike" spc="-281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10413" y="588128"/>
            <a:ext cx="9692798" cy="160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06"/>
              </a:lnSpc>
              <a:spcBef>
                <a:spcPct val="0"/>
              </a:spcBef>
            </a:pPr>
            <a:r>
              <a:rPr lang="en-US" sz="2672" spc="-77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In today's fast-paced environment, individuals struggle with managing multiple tasks, maintaining focus, and tracking progress effectively due to fragmented and inefficient productivity tools.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73517" y="3562881"/>
            <a:ext cx="11135659" cy="553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6"/>
              </a:lnSpc>
            </a:pPr>
            <a:r>
              <a:rPr lang="en-US" sz="3013" u="sng" spc="-87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Key Challenges</a:t>
            </a:r>
          </a:p>
          <a:p>
            <a:pPr marL="564331" lvl="1" indent="-282166" algn="just">
              <a:lnSpc>
                <a:spcPts val="3136"/>
              </a:lnSpc>
              <a:buFont typeface="Arial"/>
              <a:buChar char="•"/>
            </a:pPr>
            <a:r>
              <a:rPr lang="en-US" sz="2613" b="1" spc="-75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Lack of Integration:</a:t>
            </a:r>
          </a:p>
          <a:p>
            <a:pPr marL="1128663" lvl="2" indent="-376221" algn="just">
              <a:lnSpc>
                <a:spcPts val="3136"/>
              </a:lnSpc>
              <a:spcBef>
                <a:spcPct val="0"/>
              </a:spcBef>
              <a:buFont typeface="Arial"/>
              <a:buChar char="⚬"/>
            </a:pPr>
            <a:r>
              <a:rPr lang="en-US" sz="2613" spc="-75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Users rely on multiple disconnected tools for task management, time tracking, and learning, leading to inefficiencies.</a:t>
            </a:r>
          </a:p>
          <a:p>
            <a:pPr algn="just">
              <a:lnSpc>
                <a:spcPts val="3136"/>
              </a:lnSpc>
              <a:spcBef>
                <a:spcPct val="0"/>
              </a:spcBef>
            </a:pPr>
            <a:endParaRPr lang="en-US" sz="2613" spc="-75">
              <a:solidFill>
                <a:srgbClr val="000000"/>
              </a:solidFill>
              <a:latin typeface="Dynapuff"/>
              <a:ea typeface="Dynapuff"/>
              <a:cs typeface="Dynapuff"/>
              <a:sym typeface="Dynapuff"/>
            </a:endParaRPr>
          </a:p>
          <a:p>
            <a:pPr marL="564331" lvl="1" indent="-282166" algn="just">
              <a:lnSpc>
                <a:spcPts val="3136"/>
              </a:lnSpc>
              <a:buFont typeface="Arial"/>
              <a:buChar char="•"/>
            </a:pPr>
            <a:r>
              <a:rPr lang="en-US" sz="2613" b="1" spc="-75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Poor Time Management:</a:t>
            </a:r>
          </a:p>
          <a:p>
            <a:pPr marL="1128663" lvl="2" indent="-376221" algn="just">
              <a:lnSpc>
                <a:spcPts val="3136"/>
              </a:lnSpc>
              <a:spcBef>
                <a:spcPct val="0"/>
              </a:spcBef>
              <a:buFont typeface="Arial"/>
              <a:buChar char="⚬"/>
            </a:pPr>
            <a:r>
              <a:rPr lang="en-US" sz="2613" spc="-75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Absence of structured time-blocking techniques results in decreased productivity and increased burnout.</a:t>
            </a:r>
          </a:p>
          <a:p>
            <a:pPr algn="just">
              <a:lnSpc>
                <a:spcPts val="3136"/>
              </a:lnSpc>
              <a:spcBef>
                <a:spcPct val="0"/>
              </a:spcBef>
            </a:pPr>
            <a:endParaRPr lang="en-US" sz="2613" spc="-75">
              <a:solidFill>
                <a:srgbClr val="000000"/>
              </a:solidFill>
              <a:latin typeface="Dynapuff"/>
              <a:ea typeface="Dynapuff"/>
              <a:cs typeface="Dynapuff"/>
              <a:sym typeface="Dynapuff"/>
            </a:endParaRPr>
          </a:p>
          <a:p>
            <a:pPr marL="564331" lvl="1" indent="-282166" algn="just">
              <a:lnSpc>
                <a:spcPts val="3136"/>
              </a:lnSpc>
              <a:buFont typeface="Arial"/>
              <a:buChar char="•"/>
            </a:pPr>
            <a:r>
              <a:rPr lang="en-US" sz="2613" b="1" spc="-75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Data Overload &amp; Security Concerns:</a:t>
            </a:r>
          </a:p>
          <a:p>
            <a:pPr marL="1128663" lvl="2" indent="-376221" algn="just">
              <a:lnSpc>
                <a:spcPts val="3136"/>
              </a:lnSpc>
              <a:spcBef>
                <a:spcPct val="0"/>
              </a:spcBef>
              <a:buFont typeface="Arial"/>
              <a:buChar char="⚬"/>
            </a:pPr>
            <a:r>
              <a:rPr lang="en-US" sz="2613" spc="-75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Managing task data across different platforms lacks coherence, with limited attention to user privacy and security.</a:t>
            </a:r>
          </a:p>
          <a:p>
            <a:pPr algn="ctr">
              <a:lnSpc>
                <a:spcPts val="3136"/>
              </a:lnSpc>
              <a:spcBef>
                <a:spcPct val="0"/>
              </a:spcBef>
            </a:pPr>
            <a:endParaRPr lang="en-US" sz="2613" spc="-75">
              <a:solidFill>
                <a:srgbClr val="000000"/>
              </a:solidFill>
              <a:latin typeface="Dynapuff"/>
              <a:ea typeface="Dynapuff"/>
              <a:cs typeface="Dynapuff"/>
              <a:sym typeface="Dynapuf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708" y="482322"/>
            <a:ext cx="4616909" cy="5121563"/>
          </a:xfrm>
          <a:custGeom>
            <a:avLst/>
            <a:gdLst/>
            <a:ahLst/>
            <a:cxnLst/>
            <a:rect l="l" t="t" r="r" b="b"/>
            <a:pathLst>
              <a:path w="4616909" h="5121563">
                <a:moveTo>
                  <a:pt x="0" y="0"/>
                </a:moveTo>
                <a:lnTo>
                  <a:pt x="4616909" y="0"/>
                </a:lnTo>
                <a:lnTo>
                  <a:pt x="4616909" y="5121563"/>
                </a:lnTo>
                <a:lnTo>
                  <a:pt x="0" y="5121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59476" y="6067324"/>
            <a:ext cx="1629372" cy="3529327"/>
          </a:xfrm>
          <a:custGeom>
            <a:avLst/>
            <a:gdLst/>
            <a:ahLst/>
            <a:cxnLst/>
            <a:rect l="l" t="t" r="r" b="b"/>
            <a:pathLst>
              <a:path w="1629372" h="3529327">
                <a:moveTo>
                  <a:pt x="0" y="0"/>
                </a:moveTo>
                <a:lnTo>
                  <a:pt x="1629373" y="0"/>
                </a:lnTo>
                <a:lnTo>
                  <a:pt x="1629373" y="3529327"/>
                </a:lnTo>
                <a:lnTo>
                  <a:pt x="0" y="3529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45767" y="5774587"/>
            <a:ext cx="471332" cy="4114800"/>
          </a:xfrm>
          <a:custGeom>
            <a:avLst/>
            <a:gdLst/>
            <a:ahLst/>
            <a:cxnLst/>
            <a:rect l="l" t="t" r="r" b="b"/>
            <a:pathLst>
              <a:path w="471332" h="4114800">
                <a:moveTo>
                  <a:pt x="0" y="0"/>
                </a:moveTo>
                <a:lnTo>
                  <a:pt x="471331" y="0"/>
                </a:lnTo>
                <a:lnTo>
                  <a:pt x="4713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200144" y="80829"/>
            <a:ext cx="8059156" cy="296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639"/>
              </a:lnSpc>
              <a:spcBef>
                <a:spcPct val="0"/>
              </a:spcBef>
            </a:pPr>
            <a:r>
              <a:rPr lang="en-US" sz="9699" u="none" strike="noStrike" spc="-281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Proposed</a:t>
            </a:r>
          </a:p>
          <a:p>
            <a:pPr marL="0" lvl="0" indent="0" algn="r">
              <a:lnSpc>
                <a:spcPts val="11639"/>
              </a:lnSpc>
              <a:spcBef>
                <a:spcPct val="0"/>
              </a:spcBef>
            </a:pPr>
            <a:r>
              <a:rPr lang="en-US" sz="9699" u="none" strike="noStrike" spc="-281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Solution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42535" y="3538404"/>
            <a:ext cx="10516765" cy="151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73"/>
              </a:lnSpc>
              <a:spcBef>
                <a:spcPct val="0"/>
              </a:spcBef>
            </a:pPr>
            <a:r>
              <a:rPr lang="en-US" sz="2276" spc="136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MindFlow offers a unified, modular productivity application designed to address task management, focus enhancement, and efficient learning, while prioritizing user experience and data security.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42535" y="5396802"/>
            <a:ext cx="11068223" cy="481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7"/>
              </a:lnSpc>
            </a:pPr>
            <a:r>
              <a:rPr lang="en-US" sz="2597" b="1" spc="-75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Unified Productivity Platform</a:t>
            </a:r>
          </a:p>
          <a:p>
            <a:pPr algn="just">
              <a:lnSpc>
                <a:spcPts val="2877"/>
              </a:lnSpc>
            </a:pPr>
            <a:r>
              <a:rPr lang="en-US" sz="2397" spc="-69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Combines essential tools like task tracking, time management (Pomodoro Timer), and flashcards, eliminating the need for multiple apps.</a:t>
            </a:r>
          </a:p>
          <a:p>
            <a:pPr algn="ctr">
              <a:lnSpc>
                <a:spcPts val="3117"/>
              </a:lnSpc>
            </a:pPr>
            <a:r>
              <a:rPr lang="en-US" sz="2597" b="1" spc="-75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Efficient Time Management</a:t>
            </a:r>
          </a:p>
          <a:p>
            <a:pPr algn="just">
              <a:lnSpc>
                <a:spcPts val="2877"/>
              </a:lnSpc>
            </a:pPr>
            <a:r>
              <a:rPr lang="en-US" sz="2397" spc="-69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Implements structured techniques such as the Pomodoro method and Stopwatch to enhance focus, reduce burnout, and boost productivity.</a:t>
            </a:r>
          </a:p>
          <a:p>
            <a:pPr algn="ctr">
              <a:lnSpc>
                <a:spcPts val="3117"/>
              </a:lnSpc>
            </a:pPr>
            <a:r>
              <a:rPr lang="en-US" sz="2597" b="1" spc="-75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Secure &amp; Reliable Data Handling</a:t>
            </a:r>
          </a:p>
          <a:p>
            <a:pPr algn="just">
              <a:lnSpc>
                <a:spcPts val="2877"/>
              </a:lnSpc>
            </a:pPr>
            <a:r>
              <a:rPr lang="en-US" sz="2397" spc="-69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Leverages JSON and SQLite3 for lightweight, secure, and scalable data storage, addressing privacy and organizational concerns.</a:t>
            </a:r>
          </a:p>
          <a:p>
            <a:pPr algn="ctr">
              <a:lnSpc>
                <a:spcPts val="3117"/>
              </a:lnSpc>
            </a:pPr>
            <a:r>
              <a:rPr lang="en-US" sz="2597" b="1" spc="-75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User-Centric Design</a:t>
            </a:r>
          </a:p>
          <a:p>
            <a:pPr algn="just">
              <a:lnSpc>
                <a:spcPts val="2877"/>
              </a:lnSpc>
            </a:pPr>
            <a:r>
              <a:rPr lang="en-US" sz="2397" spc="-69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Offers an intuitive, customizable interface to suit varying user needs, ensuring ease of use across technical skill levels.</a:t>
            </a:r>
          </a:p>
          <a:p>
            <a:pPr algn="just">
              <a:lnSpc>
                <a:spcPts val="2877"/>
              </a:lnSpc>
            </a:pPr>
            <a:endParaRPr lang="en-US" sz="2397" spc="-69">
              <a:solidFill>
                <a:srgbClr val="000000"/>
              </a:solidFill>
              <a:latin typeface="Dynapuff"/>
              <a:ea typeface="Dynapuff"/>
              <a:cs typeface="Dynapuff"/>
              <a:sym typeface="Dynapuf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6951403" y="2095049"/>
            <a:ext cx="4385194" cy="2463682"/>
          </a:xfrm>
          <a:custGeom>
            <a:avLst/>
            <a:gdLst/>
            <a:ahLst/>
            <a:cxnLst/>
            <a:rect l="l" t="t" r="r" b="b"/>
            <a:pathLst>
              <a:path w="4385194" h="2463682">
                <a:moveTo>
                  <a:pt x="0" y="2463682"/>
                </a:moveTo>
                <a:lnTo>
                  <a:pt x="4385194" y="2463682"/>
                </a:lnTo>
                <a:lnTo>
                  <a:pt x="4385194" y="0"/>
                </a:lnTo>
                <a:lnTo>
                  <a:pt x="0" y="0"/>
                </a:lnTo>
                <a:lnTo>
                  <a:pt x="0" y="24636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47085" y="-782384"/>
            <a:ext cx="5299663" cy="5098544"/>
          </a:xfrm>
          <a:custGeom>
            <a:avLst/>
            <a:gdLst/>
            <a:ahLst/>
            <a:cxnLst/>
            <a:rect l="l" t="t" r="r" b="b"/>
            <a:pathLst>
              <a:path w="5299663" h="5098544">
                <a:moveTo>
                  <a:pt x="0" y="0"/>
                </a:moveTo>
                <a:lnTo>
                  <a:pt x="5299662" y="0"/>
                </a:lnTo>
                <a:lnTo>
                  <a:pt x="5299662" y="5098543"/>
                </a:lnTo>
                <a:lnTo>
                  <a:pt x="0" y="50985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80808" y="0"/>
            <a:ext cx="4962792" cy="2953885"/>
          </a:xfrm>
          <a:custGeom>
            <a:avLst/>
            <a:gdLst/>
            <a:ahLst/>
            <a:cxnLst/>
            <a:rect l="l" t="t" r="r" b="b"/>
            <a:pathLst>
              <a:path w="4962792" h="2953885">
                <a:moveTo>
                  <a:pt x="0" y="0"/>
                </a:moveTo>
                <a:lnTo>
                  <a:pt x="4962792" y="0"/>
                </a:lnTo>
                <a:lnTo>
                  <a:pt x="4962792" y="2953885"/>
                </a:lnTo>
                <a:lnTo>
                  <a:pt x="0" y="2953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581893"/>
            <a:ext cx="7340144" cy="4705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5350" lvl="1" indent="-222675" algn="just">
              <a:lnSpc>
                <a:spcPts val="2784"/>
              </a:lnSpc>
              <a:spcBef>
                <a:spcPct val="0"/>
              </a:spcBef>
              <a:buFont typeface="Arial"/>
              <a:buChar char="•"/>
            </a:pPr>
            <a:r>
              <a:rPr lang="en-US" sz="2062" b="1" spc="123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Desc</a:t>
            </a:r>
            <a:r>
              <a:rPr lang="en-US" sz="2062" b="1" u="none" spc="123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ription:</a:t>
            </a:r>
          </a:p>
          <a:p>
            <a:pPr marL="847522" lvl="2" indent="-282507" algn="just">
              <a:lnSpc>
                <a:spcPts val="2649"/>
              </a:lnSpc>
              <a:spcBef>
                <a:spcPct val="0"/>
              </a:spcBef>
              <a:buFont typeface="Arial"/>
              <a:buChar char="⚬"/>
            </a:pPr>
            <a:r>
              <a:rPr lang="en-US" sz="1962" u="none" spc="117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Each functionality (e.g., To-Do List, Pomodoro Timer) is developed as an independent module.</a:t>
            </a:r>
          </a:p>
          <a:p>
            <a:pPr marL="847522" lvl="2" indent="-282507" algn="just">
              <a:lnSpc>
                <a:spcPts val="2649"/>
              </a:lnSpc>
              <a:spcBef>
                <a:spcPct val="0"/>
              </a:spcBef>
              <a:buFont typeface="Arial"/>
              <a:buChar char="⚬"/>
            </a:pPr>
            <a:r>
              <a:rPr lang="en-US" sz="1962" u="none" spc="117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These modules are seamlessly integrated into the central platform to ensure flexibility and scalability.</a:t>
            </a:r>
          </a:p>
          <a:p>
            <a:pPr marL="445350" lvl="1" indent="-222675" algn="just">
              <a:lnSpc>
                <a:spcPts val="2784"/>
              </a:lnSpc>
              <a:spcBef>
                <a:spcPct val="0"/>
              </a:spcBef>
              <a:buFont typeface="Arial"/>
              <a:buChar char="•"/>
            </a:pPr>
            <a:r>
              <a:rPr lang="en-US" sz="2062" b="1" u="none" spc="123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Benefits:</a:t>
            </a:r>
          </a:p>
          <a:p>
            <a:pPr marL="847522" lvl="2" indent="-282507" algn="just">
              <a:lnSpc>
                <a:spcPts val="2649"/>
              </a:lnSpc>
              <a:spcBef>
                <a:spcPct val="0"/>
              </a:spcBef>
              <a:buFont typeface="Arial"/>
              <a:buChar char="⚬"/>
            </a:pPr>
            <a:r>
              <a:rPr lang="en-US" sz="1962" u="none" spc="117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Enables focused development and testing of individual features.</a:t>
            </a:r>
          </a:p>
          <a:p>
            <a:pPr marL="847522" lvl="2" indent="-282507" algn="just">
              <a:lnSpc>
                <a:spcPts val="2649"/>
              </a:lnSpc>
              <a:spcBef>
                <a:spcPct val="0"/>
              </a:spcBef>
              <a:buFont typeface="Arial"/>
              <a:buChar char="⚬"/>
            </a:pPr>
            <a:r>
              <a:rPr lang="en-US" sz="1962" u="none" spc="117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Facilitates easy updates and future feature integration without disrupting existing functionalities.</a:t>
            </a:r>
          </a:p>
          <a:p>
            <a:pPr marL="0" lvl="0" indent="0" algn="just">
              <a:lnSpc>
                <a:spcPts val="2649"/>
              </a:lnSpc>
              <a:spcBef>
                <a:spcPct val="0"/>
              </a:spcBef>
            </a:pPr>
            <a:endParaRPr lang="en-US" sz="1962" u="none" spc="117">
              <a:solidFill>
                <a:srgbClr val="000000"/>
              </a:solidFill>
              <a:latin typeface="Dynapuff"/>
              <a:ea typeface="Dynapuff"/>
              <a:cs typeface="Dynapuff"/>
              <a:sym typeface="Dynapuff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188190" y="4648199"/>
            <a:ext cx="5810899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49"/>
              </a:lnSpc>
              <a:spcBef>
                <a:spcPct val="0"/>
              </a:spcBef>
            </a:pPr>
            <a:r>
              <a:rPr lang="en-US" sz="2999" b="1" spc="179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Data-Driven Design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96477" y="5581893"/>
            <a:ext cx="7662823" cy="457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1218" lvl="1" indent="-220609" algn="just">
              <a:lnSpc>
                <a:spcPts val="2758"/>
              </a:lnSpc>
              <a:buFont typeface="Arial"/>
              <a:buChar char="•"/>
            </a:pPr>
            <a:r>
              <a:rPr lang="en-US" sz="2043" b="1" spc="122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Description:</a:t>
            </a:r>
          </a:p>
          <a:p>
            <a:pPr marL="839257" lvl="2" indent="-279752" algn="just">
              <a:lnSpc>
                <a:spcPts val="2623"/>
              </a:lnSpc>
              <a:buFont typeface="Arial"/>
              <a:buChar char="⚬"/>
            </a:pPr>
            <a:r>
              <a:rPr lang="en-US" sz="1943" spc="116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Uses JSON for lightweight, rapid data storage for frequently accessed data like tasks and configurations.</a:t>
            </a:r>
          </a:p>
          <a:p>
            <a:pPr marL="839257" lvl="2" indent="-279752" algn="just">
              <a:lnSpc>
                <a:spcPts val="2623"/>
              </a:lnSpc>
              <a:buFont typeface="Arial"/>
              <a:buChar char="⚬"/>
            </a:pPr>
            <a:r>
              <a:rPr lang="en-US" sz="1943" spc="116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Relies on SQLite3 for relational data management in modules requiring structured and scalable storage (e.g., Flashcards).</a:t>
            </a:r>
          </a:p>
          <a:p>
            <a:pPr marL="441218" lvl="1" indent="-220609" algn="just">
              <a:lnSpc>
                <a:spcPts val="2758"/>
              </a:lnSpc>
              <a:buFont typeface="Arial"/>
              <a:buChar char="•"/>
            </a:pPr>
            <a:r>
              <a:rPr lang="en-US" sz="2043" b="1" spc="122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Benefits:</a:t>
            </a:r>
          </a:p>
          <a:p>
            <a:pPr marL="839257" lvl="2" indent="-279752" algn="just">
              <a:lnSpc>
                <a:spcPts val="2623"/>
              </a:lnSpc>
              <a:buFont typeface="Arial"/>
              <a:buChar char="⚬"/>
            </a:pPr>
            <a:r>
              <a:rPr lang="en-US" sz="1943" spc="116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Balances simplicity with advanced data handling needs.</a:t>
            </a:r>
          </a:p>
          <a:p>
            <a:pPr marL="839257" lvl="2" indent="-279752" algn="just">
              <a:lnSpc>
                <a:spcPts val="2623"/>
              </a:lnSpc>
              <a:spcBef>
                <a:spcPct val="0"/>
              </a:spcBef>
              <a:buFont typeface="Arial"/>
              <a:buChar char="⚬"/>
            </a:pPr>
            <a:r>
              <a:rPr lang="en-US" sz="1943" spc="116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Supports accurate progress tracking, analytics, and robust data management for future expansions.</a:t>
            </a:r>
          </a:p>
          <a:p>
            <a:pPr marL="0" lvl="0" indent="0" algn="just">
              <a:lnSpc>
                <a:spcPts val="2623"/>
              </a:lnSpc>
              <a:spcBef>
                <a:spcPct val="0"/>
              </a:spcBef>
            </a:pPr>
            <a:endParaRPr lang="en-US" sz="1943" spc="116">
              <a:solidFill>
                <a:srgbClr val="000000"/>
              </a:solidFill>
              <a:latin typeface="Dynapuff"/>
              <a:ea typeface="Dynapuff"/>
              <a:cs typeface="Dynapuff"/>
              <a:sym typeface="Dynapuff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00588" y="4648199"/>
            <a:ext cx="7014966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49"/>
              </a:lnSpc>
              <a:spcBef>
                <a:spcPct val="0"/>
              </a:spcBef>
            </a:pPr>
            <a:r>
              <a:rPr lang="en-US" sz="2999" b="1" spc="179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Modular Development Approach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34484" y="472055"/>
            <a:ext cx="8059156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639"/>
              </a:lnSpc>
              <a:spcBef>
                <a:spcPct val="0"/>
              </a:spcBef>
            </a:pPr>
            <a:r>
              <a:rPr lang="en-US" sz="9699" spc="-281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Methodology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1200" y="906469"/>
            <a:ext cx="1613106" cy="1465025"/>
            <a:chOff x="0" y="0"/>
            <a:chExt cx="1554923" cy="1412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4923" cy="1412183"/>
            </a:xfrm>
            <a:custGeom>
              <a:avLst/>
              <a:gdLst/>
              <a:ahLst/>
              <a:cxnLst/>
              <a:rect l="l" t="t" r="r" b="b"/>
              <a:pathLst>
                <a:path w="1554923" h="1412183">
                  <a:moveTo>
                    <a:pt x="1475505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332765"/>
                  </a:lnTo>
                  <a:cubicBezTo>
                    <a:pt x="43699" y="1332765"/>
                    <a:pt x="79418" y="1368104"/>
                    <a:pt x="79418" y="1412183"/>
                  </a:cubicBezTo>
                  <a:lnTo>
                    <a:pt x="1475505" y="1412183"/>
                  </a:lnTo>
                  <a:cubicBezTo>
                    <a:pt x="1475505" y="1368483"/>
                    <a:pt x="1510844" y="1332765"/>
                    <a:pt x="1554923" y="1332765"/>
                  </a:cubicBezTo>
                  <a:lnTo>
                    <a:pt x="1554923" y="79418"/>
                  </a:lnTo>
                  <a:cubicBezTo>
                    <a:pt x="1511224" y="79418"/>
                    <a:pt x="1475505" y="44079"/>
                    <a:pt x="147550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38100" y="-9525"/>
              <a:ext cx="1478723" cy="1383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677754" y="2371494"/>
            <a:ext cx="0" cy="5279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6" name="Group 6"/>
          <p:cNvGrpSpPr/>
          <p:nvPr/>
        </p:nvGrpSpPr>
        <p:grpSpPr>
          <a:xfrm>
            <a:off x="5312473" y="4439394"/>
            <a:ext cx="1613106" cy="1465025"/>
            <a:chOff x="0" y="0"/>
            <a:chExt cx="1554923" cy="14121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4923" cy="1412183"/>
            </a:xfrm>
            <a:custGeom>
              <a:avLst/>
              <a:gdLst/>
              <a:ahLst/>
              <a:cxnLst/>
              <a:rect l="l" t="t" r="r" b="b"/>
              <a:pathLst>
                <a:path w="1554923" h="1412183">
                  <a:moveTo>
                    <a:pt x="1475505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332765"/>
                  </a:lnTo>
                  <a:cubicBezTo>
                    <a:pt x="43699" y="1332765"/>
                    <a:pt x="79418" y="1368104"/>
                    <a:pt x="79418" y="1412183"/>
                  </a:cubicBezTo>
                  <a:lnTo>
                    <a:pt x="1475505" y="1412183"/>
                  </a:lnTo>
                  <a:cubicBezTo>
                    <a:pt x="1475505" y="1368483"/>
                    <a:pt x="1510844" y="1332765"/>
                    <a:pt x="1554923" y="1332765"/>
                  </a:cubicBezTo>
                  <a:lnTo>
                    <a:pt x="1554923" y="79418"/>
                  </a:lnTo>
                  <a:cubicBezTo>
                    <a:pt x="1511224" y="79418"/>
                    <a:pt x="1475505" y="44079"/>
                    <a:pt x="147550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38100" y="-9525"/>
              <a:ext cx="1478723" cy="1383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6119026" y="5904419"/>
            <a:ext cx="0" cy="5279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0" name="Group 10"/>
          <p:cNvGrpSpPr/>
          <p:nvPr/>
        </p:nvGrpSpPr>
        <p:grpSpPr>
          <a:xfrm>
            <a:off x="8740077" y="1427559"/>
            <a:ext cx="1613106" cy="1465025"/>
            <a:chOff x="0" y="0"/>
            <a:chExt cx="1554923" cy="14121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54923" cy="1412183"/>
            </a:xfrm>
            <a:custGeom>
              <a:avLst/>
              <a:gdLst/>
              <a:ahLst/>
              <a:cxnLst/>
              <a:rect l="l" t="t" r="r" b="b"/>
              <a:pathLst>
                <a:path w="1554923" h="1412183">
                  <a:moveTo>
                    <a:pt x="1475505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332765"/>
                  </a:lnTo>
                  <a:cubicBezTo>
                    <a:pt x="43699" y="1332765"/>
                    <a:pt x="79418" y="1368104"/>
                    <a:pt x="79418" y="1412183"/>
                  </a:cubicBezTo>
                  <a:lnTo>
                    <a:pt x="1475505" y="1412183"/>
                  </a:lnTo>
                  <a:cubicBezTo>
                    <a:pt x="1475505" y="1368483"/>
                    <a:pt x="1510844" y="1332765"/>
                    <a:pt x="1554923" y="1332765"/>
                  </a:cubicBezTo>
                  <a:lnTo>
                    <a:pt x="1554923" y="79418"/>
                  </a:lnTo>
                  <a:cubicBezTo>
                    <a:pt x="1511224" y="79418"/>
                    <a:pt x="1475505" y="44079"/>
                    <a:pt x="147550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38100" y="-9525"/>
              <a:ext cx="1478723" cy="1383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9546630" y="2892584"/>
            <a:ext cx="0" cy="5279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4" name="Group 14"/>
          <p:cNvGrpSpPr/>
          <p:nvPr/>
        </p:nvGrpSpPr>
        <p:grpSpPr>
          <a:xfrm>
            <a:off x="14829894" y="4087157"/>
            <a:ext cx="1613106" cy="1465025"/>
            <a:chOff x="0" y="0"/>
            <a:chExt cx="1554923" cy="14121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54923" cy="1412183"/>
            </a:xfrm>
            <a:custGeom>
              <a:avLst/>
              <a:gdLst/>
              <a:ahLst/>
              <a:cxnLst/>
              <a:rect l="l" t="t" r="r" b="b"/>
              <a:pathLst>
                <a:path w="1554923" h="1412183">
                  <a:moveTo>
                    <a:pt x="1475505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332765"/>
                  </a:lnTo>
                  <a:cubicBezTo>
                    <a:pt x="43699" y="1332765"/>
                    <a:pt x="79418" y="1368104"/>
                    <a:pt x="79418" y="1412183"/>
                  </a:cubicBezTo>
                  <a:lnTo>
                    <a:pt x="1475505" y="1412183"/>
                  </a:lnTo>
                  <a:cubicBezTo>
                    <a:pt x="1475505" y="1368483"/>
                    <a:pt x="1510844" y="1332765"/>
                    <a:pt x="1554923" y="1332765"/>
                  </a:cubicBezTo>
                  <a:lnTo>
                    <a:pt x="1554923" y="79418"/>
                  </a:lnTo>
                  <a:cubicBezTo>
                    <a:pt x="1511224" y="79418"/>
                    <a:pt x="1475505" y="44079"/>
                    <a:pt x="147550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38100" y="-9525"/>
              <a:ext cx="1478723" cy="1383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15636447" y="5552182"/>
            <a:ext cx="0" cy="5279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8" name="Freeform 18"/>
          <p:cNvSpPr/>
          <p:nvPr/>
        </p:nvSpPr>
        <p:spPr>
          <a:xfrm>
            <a:off x="0" y="8781125"/>
            <a:ext cx="2988719" cy="1461675"/>
          </a:xfrm>
          <a:custGeom>
            <a:avLst/>
            <a:gdLst/>
            <a:ahLst/>
            <a:cxnLst/>
            <a:rect l="l" t="t" r="r" b="b"/>
            <a:pathLst>
              <a:path w="2988719" h="1461675">
                <a:moveTo>
                  <a:pt x="0" y="0"/>
                </a:moveTo>
                <a:lnTo>
                  <a:pt x="2988719" y="0"/>
                </a:lnTo>
                <a:lnTo>
                  <a:pt x="2988719" y="1461675"/>
                </a:lnTo>
                <a:lnTo>
                  <a:pt x="0" y="1461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399874" y="-29207"/>
            <a:ext cx="9226665" cy="1668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5"/>
              </a:lnSpc>
            </a:pPr>
            <a:r>
              <a:rPr lang="en-US" sz="13385">
                <a:solidFill>
                  <a:srgbClr val="1D1D1B"/>
                </a:solidFill>
                <a:latin typeface="Core Bandi"/>
                <a:ea typeface="Core Bandi"/>
                <a:cs typeface="Core Bandi"/>
                <a:sym typeface="Core Bandi"/>
              </a:rPr>
              <a:t>PROCESS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8182" y="3140580"/>
            <a:ext cx="4311221" cy="3848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68"/>
              </a:lnSpc>
            </a:pPr>
            <a:r>
              <a:rPr lang="en-US" sz="1977" b="1">
                <a:solidFill>
                  <a:srgbClr val="1D1D1B"/>
                </a:solidFill>
                <a:latin typeface="Dynapuff Bold"/>
                <a:ea typeface="Dynapuff Bold"/>
                <a:cs typeface="Dynapuff Bold"/>
                <a:sym typeface="Dynapuff Bold"/>
              </a:rPr>
              <a:t>Requirement Analysis &amp; Planning</a:t>
            </a:r>
          </a:p>
          <a:p>
            <a:pPr marL="426973" lvl="1" indent="-213487" algn="just">
              <a:lnSpc>
                <a:spcPts val="2768"/>
              </a:lnSpc>
              <a:buFont typeface="Arial"/>
              <a:buChar char="•"/>
            </a:pPr>
            <a:r>
              <a:rPr lang="en-US" sz="1977">
                <a:solidFill>
                  <a:srgbClr val="1D1D1B"/>
                </a:solidFill>
                <a:latin typeface="Dynapuff"/>
                <a:ea typeface="Dynapuff"/>
                <a:cs typeface="Dynapuff"/>
                <a:sym typeface="Dynapuff"/>
              </a:rPr>
              <a:t>Identify user needs and define core functionalities such as task tracking, time management, and learning tools.</a:t>
            </a:r>
          </a:p>
          <a:p>
            <a:pPr algn="just">
              <a:lnSpc>
                <a:spcPts val="2768"/>
              </a:lnSpc>
            </a:pPr>
            <a:endParaRPr lang="en-US" sz="1977">
              <a:solidFill>
                <a:srgbClr val="1D1D1B"/>
              </a:solidFill>
              <a:latin typeface="Dynapuff"/>
              <a:ea typeface="Dynapuff"/>
              <a:cs typeface="Dynapuff"/>
              <a:sym typeface="Dynapuff"/>
            </a:endParaRPr>
          </a:p>
          <a:p>
            <a:pPr marL="426973" lvl="1" indent="-213487" algn="just">
              <a:lnSpc>
                <a:spcPts val="2768"/>
              </a:lnSpc>
              <a:buFont typeface="Arial"/>
              <a:buChar char="•"/>
            </a:pPr>
            <a:r>
              <a:rPr lang="en-US" sz="1977">
                <a:solidFill>
                  <a:srgbClr val="1D1D1B"/>
                </a:solidFill>
                <a:latin typeface="Dynapuff"/>
                <a:ea typeface="Dynapuff"/>
                <a:cs typeface="Dynapuff"/>
                <a:sym typeface="Dynapuff"/>
              </a:rPr>
              <a:t>Outline a roadmap to ensure a structured development cycle.</a:t>
            </a:r>
          </a:p>
          <a:p>
            <a:pPr algn="just">
              <a:lnSpc>
                <a:spcPts val="2768"/>
              </a:lnSpc>
            </a:pPr>
            <a:endParaRPr lang="en-US" sz="1977">
              <a:solidFill>
                <a:srgbClr val="1D1D1B"/>
              </a:solidFill>
              <a:latin typeface="Dynapuff"/>
              <a:ea typeface="Dynapuff"/>
              <a:cs typeface="Dynapuff"/>
              <a:sym typeface="Dynapuff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781204" y="6738089"/>
            <a:ext cx="4486769" cy="3614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91"/>
              </a:lnSpc>
            </a:pPr>
            <a:r>
              <a:rPr lang="en-US" sz="2065" b="1">
                <a:solidFill>
                  <a:srgbClr val="1D1D1B"/>
                </a:solidFill>
                <a:latin typeface="Dynapuff Bold"/>
                <a:ea typeface="Dynapuff Bold"/>
                <a:cs typeface="Dynapuff Bold"/>
                <a:sym typeface="Dynapuff Bold"/>
              </a:rPr>
              <a:t>Module Development</a:t>
            </a:r>
          </a:p>
          <a:p>
            <a:pPr marL="445922" lvl="1" indent="-222961" algn="just">
              <a:lnSpc>
                <a:spcPts val="2891"/>
              </a:lnSpc>
              <a:buFont typeface="Arial"/>
              <a:buChar char="•"/>
            </a:pPr>
            <a:r>
              <a:rPr lang="en-US" sz="2065">
                <a:solidFill>
                  <a:srgbClr val="1D1D1B"/>
                </a:solidFill>
                <a:latin typeface="Dynapuff"/>
                <a:ea typeface="Dynapuff"/>
                <a:cs typeface="Dynapuff"/>
                <a:sym typeface="Dynapuff"/>
              </a:rPr>
              <a:t>Design each module (e.g., To-Do List, Pomodoro Timer) independently using Python for focused functionality.</a:t>
            </a:r>
          </a:p>
          <a:p>
            <a:pPr algn="just">
              <a:lnSpc>
                <a:spcPts val="2891"/>
              </a:lnSpc>
            </a:pPr>
            <a:endParaRPr lang="en-US" sz="2065">
              <a:solidFill>
                <a:srgbClr val="1D1D1B"/>
              </a:solidFill>
              <a:latin typeface="Dynapuff"/>
              <a:ea typeface="Dynapuff"/>
              <a:cs typeface="Dynapuff"/>
              <a:sym typeface="Dynapuff"/>
            </a:endParaRPr>
          </a:p>
          <a:p>
            <a:pPr marL="445922" lvl="1" indent="-222961" algn="just">
              <a:lnSpc>
                <a:spcPts val="2891"/>
              </a:lnSpc>
              <a:buFont typeface="Arial"/>
              <a:buChar char="•"/>
            </a:pPr>
            <a:r>
              <a:rPr lang="en-US" sz="2065">
                <a:solidFill>
                  <a:srgbClr val="1D1D1B"/>
                </a:solidFill>
                <a:latin typeface="Dynapuff"/>
                <a:ea typeface="Dynapuff"/>
                <a:cs typeface="Dynapuff"/>
                <a:sym typeface="Dynapuff"/>
              </a:rPr>
              <a:t>Employ modular coding practices for scalability and maintainability.</a:t>
            </a:r>
          </a:p>
          <a:p>
            <a:pPr algn="just">
              <a:lnSpc>
                <a:spcPts val="2891"/>
              </a:lnSpc>
            </a:pPr>
            <a:endParaRPr lang="en-US" sz="2065">
              <a:solidFill>
                <a:srgbClr val="1D1D1B"/>
              </a:solidFill>
              <a:latin typeface="Dynapuff"/>
              <a:ea typeface="Dynapuff"/>
              <a:cs typeface="Dynapuff"/>
              <a:sym typeface="Dynapuff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823403" y="3626575"/>
            <a:ext cx="5059561" cy="351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1">
                <a:solidFill>
                  <a:srgbClr val="1D1D1B"/>
                </a:solidFill>
                <a:latin typeface="Dynapuff Bold"/>
                <a:ea typeface="Dynapuff Bold"/>
                <a:cs typeface="Dynapuff Bold"/>
                <a:sym typeface="Dynapuff Bold"/>
              </a:rPr>
              <a:t>Design &amp; User Interface</a:t>
            </a:r>
          </a:p>
          <a:p>
            <a:pPr marL="431681" lvl="1" indent="-215840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D1D1B"/>
                </a:solidFill>
                <a:latin typeface="Dynapuff"/>
                <a:ea typeface="Dynapuff"/>
                <a:cs typeface="Dynapuff"/>
                <a:sym typeface="Dynapuff"/>
              </a:rPr>
              <a:t>Develop an intuitive and visually cohesive interface using Tkinter and ttkbootstrap for enhanced user experience.</a:t>
            </a: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1D1D1B"/>
              </a:solidFill>
              <a:latin typeface="Dynapuff"/>
              <a:ea typeface="Dynapuff"/>
              <a:cs typeface="Dynapuff"/>
              <a:sym typeface="Dynapuff"/>
            </a:endParaRPr>
          </a:p>
          <a:p>
            <a:pPr marL="431681" lvl="1" indent="-215840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D1D1B"/>
                </a:solidFill>
                <a:latin typeface="Dynapuff"/>
                <a:ea typeface="Dynapuff"/>
                <a:cs typeface="Dynapuff"/>
                <a:sym typeface="Dynapuff"/>
              </a:rPr>
              <a:t>Prioritize accessibility and ease of navigation for users of all technical skill levels.</a:t>
            </a: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1D1D1B"/>
              </a:solidFill>
              <a:latin typeface="Dynapuff"/>
              <a:ea typeface="Dynapuff"/>
              <a:cs typeface="Dynapuff"/>
              <a:sym typeface="Dynapuff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003945" y="6394242"/>
            <a:ext cx="5284055" cy="3159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1">
                <a:solidFill>
                  <a:srgbClr val="1D1D1B"/>
                </a:solidFill>
                <a:latin typeface="Dynapuff Bold"/>
                <a:ea typeface="Dynapuff Bold"/>
                <a:cs typeface="Dynapuff Bold"/>
                <a:sym typeface="Dynapuff Bold"/>
              </a:rPr>
              <a:t>Integration &amp; Testing</a:t>
            </a:r>
          </a:p>
          <a:p>
            <a:pPr marL="431681" lvl="1" indent="-215840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D1D1B"/>
                </a:solidFill>
                <a:latin typeface="Dynapuff"/>
                <a:ea typeface="Dynapuff"/>
                <a:cs typeface="Dynapuff"/>
                <a:sym typeface="Dynapuff"/>
              </a:rPr>
              <a:t>Seamlessly integrate modules into a unified platform, ensuring smooth data flow and consistency.</a:t>
            </a: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1D1D1B"/>
              </a:solidFill>
              <a:latin typeface="Dynapuff"/>
              <a:ea typeface="Dynapuff"/>
              <a:cs typeface="Dynapuff"/>
              <a:sym typeface="Dynapuff"/>
            </a:endParaRPr>
          </a:p>
          <a:p>
            <a:pPr marL="431681" lvl="1" indent="-215840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D1D1B"/>
                </a:solidFill>
                <a:latin typeface="Dynapuff"/>
                <a:ea typeface="Dynapuff"/>
                <a:cs typeface="Dynapuff"/>
                <a:sym typeface="Dynapuff"/>
              </a:rPr>
              <a:t>Conduct rigorous unit and system testing to validate functionality and performance.</a:t>
            </a: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1D1D1B"/>
              </a:solidFill>
              <a:latin typeface="Dynapuff"/>
              <a:ea typeface="Dynapuff"/>
              <a:cs typeface="Dynapuff"/>
              <a:sym typeface="Dynapuff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38182" y="1155895"/>
            <a:ext cx="2929697" cy="1147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7"/>
              </a:lnSpc>
            </a:pPr>
            <a:r>
              <a:rPr lang="en-US" sz="9216">
                <a:solidFill>
                  <a:srgbClr val="1D1D1B"/>
                </a:solidFill>
                <a:latin typeface="Core Bandi"/>
                <a:ea typeface="Core Bandi"/>
                <a:cs typeface="Core Bandi"/>
                <a:sym typeface="Core Bandi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673228" y="4707870"/>
            <a:ext cx="2929697" cy="1147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7"/>
              </a:lnSpc>
            </a:pPr>
            <a:r>
              <a:rPr lang="en-US" sz="9216">
                <a:solidFill>
                  <a:srgbClr val="1D1D1B"/>
                </a:solidFill>
                <a:latin typeface="Core Bandi"/>
                <a:ea typeface="Core Bandi"/>
                <a:cs typeface="Core Bandi"/>
                <a:sym typeface="Core Bandi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81782" y="1696035"/>
            <a:ext cx="2929697" cy="1147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7"/>
              </a:lnSpc>
            </a:pPr>
            <a:r>
              <a:rPr lang="en-US" sz="9216">
                <a:solidFill>
                  <a:srgbClr val="1D1D1B"/>
                </a:solidFill>
                <a:latin typeface="Core Bandi"/>
                <a:ea typeface="Core Bandi"/>
                <a:cs typeface="Core Bandi"/>
                <a:sym typeface="Core Bandi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181124" y="4405034"/>
            <a:ext cx="2929697" cy="1147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7"/>
              </a:lnSpc>
            </a:pPr>
            <a:r>
              <a:rPr lang="en-US" sz="9216">
                <a:solidFill>
                  <a:srgbClr val="1D1D1B"/>
                </a:solidFill>
                <a:latin typeface="Core Bandi"/>
                <a:ea typeface="Core Bandi"/>
                <a:cs typeface="Core Bandi"/>
                <a:sym typeface="Core Bandi"/>
              </a:rPr>
              <a:t>04</a:t>
            </a:r>
          </a:p>
        </p:txBody>
      </p:sp>
      <p:sp>
        <p:nvSpPr>
          <p:cNvPr id="28" name="Freeform 28"/>
          <p:cNvSpPr/>
          <p:nvPr/>
        </p:nvSpPr>
        <p:spPr>
          <a:xfrm>
            <a:off x="7582711" y="9572431"/>
            <a:ext cx="9060315" cy="2485828"/>
          </a:xfrm>
          <a:custGeom>
            <a:avLst/>
            <a:gdLst/>
            <a:ahLst/>
            <a:cxnLst/>
            <a:rect l="l" t="t" r="r" b="b"/>
            <a:pathLst>
              <a:path w="9060315" h="2485828">
                <a:moveTo>
                  <a:pt x="0" y="0"/>
                </a:moveTo>
                <a:lnTo>
                  <a:pt x="9060315" y="0"/>
                </a:lnTo>
                <a:lnTo>
                  <a:pt x="9060315" y="2485828"/>
                </a:lnTo>
                <a:lnTo>
                  <a:pt x="0" y="2485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350" y="1087504"/>
            <a:ext cx="11743798" cy="8111992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028700" y="593422"/>
            <a:ext cx="1013362" cy="2266032"/>
          </a:xfrm>
          <a:custGeom>
            <a:avLst/>
            <a:gdLst/>
            <a:ahLst/>
            <a:cxnLst/>
            <a:rect l="l" t="t" r="r" b="b"/>
            <a:pathLst>
              <a:path w="1013362" h="2266032">
                <a:moveTo>
                  <a:pt x="0" y="0"/>
                </a:moveTo>
                <a:lnTo>
                  <a:pt x="1013362" y="0"/>
                </a:lnTo>
                <a:lnTo>
                  <a:pt x="1013362" y="2266032"/>
                </a:lnTo>
                <a:lnTo>
                  <a:pt x="0" y="226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884485" y="1726438"/>
            <a:ext cx="1176808" cy="1310211"/>
          </a:xfrm>
          <a:custGeom>
            <a:avLst/>
            <a:gdLst/>
            <a:ahLst/>
            <a:cxnLst/>
            <a:rect l="l" t="t" r="r" b="b"/>
            <a:pathLst>
              <a:path w="1176808" h="1310211">
                <a:moveTo>
                  <a:pt x="0" y="0"/>
                </a:moveTo>
                <a:lnTo>
                  <a:pt x="1176808" y="0"/>
                </a:lnTo>
                <a:lnTo>
                  <a:pt x="1176808" y="1310211"/>
                </a:lnTo>
                <a:lnTo>
                  <a:pt x="0" y="13102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7589" y="3130764"/>
            <a:ext cx="8703704" cy="704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313" lvl="1" indent="-204157" algn="just">
              <a:lnSpc>
                <a:spcPts val="2836"/>
              </a:lnSpc>
              <a:spcBef>
                <a:spcPct val="0"/>
              </a:spcBef>
              <a:buFont typeface="Arial"/>
              <a:buChar char="•"/>
            </a:pPr>
            <a:r>
              <a:rPr lang="en-US" sz="1891" b="1" spc="113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Enhanced Productivity</a:t>
            </a:r>
          </a:p>
          <a:p>
            <a:pPr marL="773448" lvl="2" indent="-257816" algn="just">
              <a:lnSpc>
                <a:spcPts val="2686"/>
              </a:lnSpc>
              <a:spcBef>
                <a:spcPct val="0"/>
              </a:spcBef>
              <a:buFont typeface="Arial"/>
              <a:buChar char="⚬"/>
            </a:pPr>
            <a:r>
              <a:rPr lang="en-US" sz="1791" spc="107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Pomodoro Timer increased user focus by 25%, with users reporting more efficient task completion.</a:t>
            </a:r>
          </a:p>
          <a:p>
            <a:pPr marL="773448" lvl="2" indent="-257816" algn="just">
              <a:lnSpc>
                <a:spcPts val="2686"/>
              </a:lnSpc>
              <a:spcBef>
                <a:spcPct val="0"/>
              </a:spcBef>
              <a:buFont typeface="Arial"/>
              <a:buChar char="⚬"/>
            </a:pPr>
            <a:r>
              <a:rPr lang="en-US" sz="1791" spc="107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Stopwatch Module helped users track time spent on tasks, improving overall productivity by 20%.</a:t>
            </a:r>
          </a:p>
          <a:p>
            <a:pPr marL="408313" lvl="1" indent="-204157" algn="just">
              <a:lnSpc>
                <a:spcPts val="2836"/>
              </a:lnSpc>
              <a:spcBef>
                <a:spcPct val="0"/>
              </a:spcBef>
              <a:buFont typeface="Arial"/>
              <a:buChar char="•"/>
            </a:pPr>
            <a:r>
              <a:rPr lang="en-US" sz="1891" b="1" spc="113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User Engagement &amp; Satisfaction</a:t>
            </a:r>
          </a:p>
          <a:p>
            <a:pPr marL="773448" lvl="2" indent="-257816" algn="just">
              <a:lnSpc>
                <a:spcPts val="2686"/>
              </a:lnSpc>
              <a:spcBef>
                <a:spcPct val="0"/>
              </a:spcBef>
              <a:buFont typeface="Arial"/>
              <a:buChar char="⚬"/>
            </a:pPr>
            <a:r>
              <a:rPr lang="en-US" sz="1791" spc="107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90% of users found the To-Do List module highly intuitive, with a 30% increase in task completion rates.</a:t>
            </a:r>
          </a:p>
          <a:p>
            <a:pPr marL="773448" lvl="2" indent="-257816" algn="just">
              <a:lnSpc>
                <a:spcPts val="2686"/>
              </a:lnSpc>
              <a:spcBef>
                <a:spcPct val="0"/>
              </a:spcBef>
              <a:buFont typeface="Arial"/>
              <a:buChar char="⚬"/>
            </a:pPr>
            <a:r>
              <a:rPr lang="en-US" sz="1791" spc="107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85% of users reported improved retention and learning efficiency through the Flashcard Module, based on data from user feedback.</a:t>
            </a:r>
          </a:p>
          <a:p>
            <a:pPr marL="408313" lvl="1" indent="-204157" algn="just">
              <a:lnSpc>
                <a:spcPts val="2836"/>
              </a:lnSpc>
              <a:spcBef>
                <a:spcPct val="0"/>
              </a:spcBef>
              <a:buFont typeface="Arial"/>
              <a:buChar char="•"/>
            </a:pPr>
            <a:r>
              <a:rPr lang="en-US" sz="1891" b="1" spc="113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Scalability &amp; Performance</a:t>
            </a:r>
          </a:p>
          <a:p>
            <a:pPr marL="773448" lvl="2" indent="-257816" algn="just">
              <a:lnSpc>
                <a:spcPts val="2686"/>
              </a:lnSpc>
              <a:spcBef>
                <a:spcPct val="0"/>
              </a:spcBef>
              <a:buFont typeface="Arial"/>
              <a:buChar char="⚬"/>
            </a:pPr>
            <a:r>
              <a:rPr lang="en-US" sz="1791" spc="107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100% stability was maintained during testing with datasets of over 500 tasks and 50 flashcards, showcasing the app's capacity to handle increased workloads.</a:t>
            </a:r>
          </a:p>
          <a:p>
            <a:pPr marL="408313" lvl="1" indent="-204157" algn="just">
              <a:lnSpc>
                <a:spcPts val="2836"/>
              </a:lnSpc>
              <a:spcBef>
                <a:spcPct val="0"/>
              </a:spcBef>
              <a:buFont typeface="Arial"/>
              <a:buChar char="•"/>
            </a:pPr>
            <a:r>
              <a:rPr lang="en-US" sz="1891" b="1" spc="113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Data Integrity &amp; Security</a:t>
            </a:r>
          </a:p>
          <a:p>
            <a:pPr marL="773448" lvl="2" indent="-257816" algn="just">
              <a:lnSpc>
                <a:spcPts val="2686"/>
              </a:lnSpc>
              <a:spcBef>
                <a:spcPct val="0"/>
              </a:spcBef>
              <a:buFont typeface="Arial"/>
              <a:buChar char="⚬"/>
            </a:pPr>
            <a:r>
              <a:rPr lang="en-US" sz="1791" spc="107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98% accuracy in data retrieval and storage, with no data corruption reported during stress testing.</a:t>
            </a:r>
          </a:p>
          <a:p>
            <a:pPr marL="773448" lvl="2" indent="-257816" algn="just">
              <a:lnSpc>
                <a:spcPts val="2686"/>
              </a:lnSpc>
              <a:spcBef>
                <a:spcPct val="0"/>
              </a:spcBef>
              <a:buFont typeface="Arial"/>
              <a:buChar char="⚬"/>
            </a:pPr>
            <a:r>
              <a:rPr lang="en-US" sz="1791" spc="107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100% compliance with data security standards using JSON and SQLite3 for secure, scalable data management.</a:t>
            </a:r>
          </a:p>
          <a:p>
            <a:pPr marL="0" lvl="0" indent="0" algn="just">
              <a:lnSpc>
                <a:spcPts val="2536"/>
              </a:lnSpc>
              <a:spcBef>
                <a:spcPct val="0"/>
              </a:spcBef>
            </a:pPr>
            <a:endParaRPr lang="en-US" sz="1791" spc="107">
              <a:solidFill>
                <a:srgbClr val="000000"/>
              </a:solidFill>
              <a:latin typeface="Dynapuff"/>
              <a:ea typeface="Dynapuff"/>
              <a:cs typeface="Dynapuff"/>
              <a:sym typeface="Dynapuff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63118" y="402004"/>
            <a:ext cx="6109771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  <a:spcBef>
                <a:spcPct val="0"/>
              </a:spcBef>
            </a:pPr>
            <a:r>
              <a:rPr lang="en-US" sz="8100" spc="-234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Results and</a:t>
            </a:r>
          </a:p>
          <a:p>
            <a:pPr marL="0" lvl="0" indent="0" algn="l">
              <a:lnSpc>
                <a:spcPts val="9720"/>
              </a:lnSpc>
              <a:spcBef>
                <a:spcPct val="0"/>
              </a:spcBef>
            </a:pPr>
            <a:r>
              <a:rPr lang="en-US" sz="8100" spc="-234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Findings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84749" y="3247668"/>
            <a:ext cx="2071397" cy="3013937"/>
          </a:xfrm>
          <a:custGeom>
            <a:avLst/>
            <a:gdLst/>
            <a:ahLst/>
            <a:cxnLst/>
            <a:rect l="l" t="t" r="r" b="b"/>
            <a:pathLst>
              <a:path w="2071397" h="3013937">
                <a:moveTo>
                  <a:pt x="0" y="0"/>
                </a:moveTo>
                <a:lnTo>
                  <a:pt x="2071396" y="0"/>
                </a:lnTo>
                <a:lnTo>
                  <a:pt x="2071396" y="3013936"/>
                </a:lnTo>
                <a:lnTo>
                  <a:pt x="0" y="3013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156845">
            <a:off x="-378798" y="6946318"/>
            <a:ext cx="4846248" cy="4114800"/>
          </a:xfrm>
          <a:custGeom>
            <a:avLst/>
            <a:gdLst/>
            <a:ahLst/>
            <a:cxnLst/>
            <a:rect l="l" t="t" r="r" b="b"/>
            <a:pathLst>
              <a:path w="4846248" h="4114800">
                <a:moveTo>
                  <a:pt x="0" y="0"/>
                </a:moveTo>
                <a:lnTo>
                  <a:pt x="4846248" y="0"/>
                </a:lnTo>
                <a:lnTo>
                  <a:pt x="4846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41895" y="20036"/>
            <a:ext cx="2804861" cy="3538824"/>
          </a:xfrm>
          <a:custGeom>
            <a:avLst/>
            <a:gdLst/>
            <a:ahLst/>
            <a:cxnLst/>
            <a:rect l="l" t="t" r="r" b="b"/>
            <a:pathLst>
              <a:path w="2804861" h="3538824">
                <a:moveTo>
                  <a:pt x="0" y="0"/>
                </a:moveTo>
                <a:lnTo>
                  <a:pt x="2804861" y="0"/>
                </a:lnTo>
                <a:lnTo>
                  <a:pt x="2804861" y="3538824"/>
                </a:lnTo>
                <a:lnTo>
                  <a:pt x="0" y="3538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53754" y="1393225"/>
            <a:ext cx="1474954" cy="96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4"/>
              </a:lnSpc>
            </a:pPr>
            <a:r>
              <a:rPr lang="en-US" sz="7473" spc="-612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01.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79923" y="191556"/>
            <a:ext cx="6225555" cy="352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27"/>
              </a:lnSpc>
            </a:pPr>
            <a:r>
              <a:rPr lang="en-US" sz="2168" b="1" spc="130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User Adoption &amp; Engagement</a:t>
            </a:r>
          </a:p>
          <a:p>
            <a:pPr marL="446537" lvl="1" indent="-223269" algn="just">
              <a:lnSpc>
                <a:spcPts val="2792"/>
              </a:lnSpc>
              <a:spcBef>
                <a:spcPct val="0"/>
              </a:spcBef>
              <a:buFont typeface="Arial"/>
              <a:buChar char="•"/>
            </a:pPr>
            <a:r>
              <a:rPr lang="en-US" sz="2068" spc="124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High user satisfaction (90%+) indicates strong adoption and engagement across key features like task management and Pomodoro timer. Continuous usage of modules correlates with significant improvements in productivity and focus.</a:t>
            </a:r>
          </a:p>
          <a:p>
            <a:pPr marL="0" lvl="0" indent="0" algn="just">
              <a:lnSpc>
                <a:spcPts val="2657"/>
              </a:lnSpc>
              <a:spcBef>
                <a:spcPct val="0"/>
              </a:spcBef>
            </a:pPr>
            <a:endParaRPr lang="en-US" sz="2068" spc="124">
              <a:solidFill>
                <a:srgbClr val="000000"/>
              </a:solidFill>
              <a:latin typeface="Dynapuff"/>
              <a:ea typeface="Dynapuff"/>
              <a:cs typeface="Dynapuff"/>
              <a:sym typeface="Dynapuff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304968" y="4598383"/>
            <a:ext cx="1474954" cy="96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4"/>
              </a:lnSpc>
            </a:pPr>
            <a:r>
              <a:rPr lang="en-US" sz="7473" spc="-612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02.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79923" y="3819968"/>
            <a:ext cx="6225555" cy="2836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27"/>
              </a:lnSpc>
            </a:pPr>
            <a:r>
              <a:rPr lang="en-US" sz="2168" b="1" spc="130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Impact on Productivity</a:t>
            </a:r>
          </a:p>
          <a:p>
            <a:pPr marL="446537" lvl="1" indent="-223269" algn="just">
              <a:lnSpc>
                <a:spcPts val="2792"/>
              </a:lnSpc>
              <a:spcBef>
                <a:spcPct val="0"/>
              </a:spcBef>
              <a:buFont typeface="Arial"/>
              <a:buChar char="•"/>
            </a:pPr>
            <a:r>
              <a:rPr lang="en-US" sz="2068" spc="124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Implementation of time management techniques (e.g., Pomodoro) resulted in a 25% increase in productivity, validating the effectiveness of structured work-rest cycles in enhancing user performance.</a:t>
            </a:r>
          </a:p>
          <a:p>
            <a:pPr marL="0" lvl="0" indent="0" algn="just">
              <a:lnSpc>
                <a:spcPts val="2792"/>
              </a:lnSpc>
              <a:spcBef>
                <a:spcPct val="0"/>
              </a:spcBef>
            </a:pPr>
            <a:endParaRPr lang="en-US" sz="2068" spc="124">
              <a:solidFill>
                <a:srgbClr val="000000"/>
              </a:solidFill>
              <a:latin typeface="Dynapuff"/>
              <a:ea typeface="Dynapuff"/>
              <a:cs typeface="Dynapuff"/>
              <a:sym typeface="Dynapuff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356182" y="7803540"/>
            <a:ext cx="1474954" cy="96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4"/>
              </a:lnSpc>
            </a:pPr>
            <a:r>
              <a:rPr lang="en-US" sz="7473" spc="-612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03.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31137" y="7113365"/>
            <a:ext cx="6174341" cy="2667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2"/>
              </a:lnSpc>
            </a:pPr>
            <a:r>
              <a:rPr lang="en-US" sz="2068" b="1" spc="124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Scalability &amp; Future Enhancements</a:t>
            </a:r>
          </a:p>
          <a:p>
            <a:pPr marL="424948" lvl="1" indent="-212474" algn="just">
              <a:lnSpc>
                <a:spcPts val="2657"/>
              </a:lnSpc>
              <a:spcBef>
                <a:spcPct val="0"/>
              </a:spcBef>
              <a:buFont typeface="Arial"/>
              <a:buChar char="•"/>
            </a:pPr>
            <a:r>
              <a:rPr lang="en-US" sz="1968" spc="118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Modular architecture supports easy scaling, with potential to integrate AI-driven features like personalized task prioritization and cross-platform sync, ensuring the platform can evolve with user needs and market demands.</a:t>
            </a:r>
          </a:p>
          <a:p>
            <a:pPr marL="0" lvl="0" indent="0" algn="just">
              <a:lnSpc>
                <a:spcPts val="2522"/>
              </a:lnSpc>
              <a:spcBef>
                <a:spcPct val="0"/>
              </a:spcBef>
            </a:pPr>
            <a:endParaRPr lang="en-US" sz="1968" spc="118">
              <a:solidFill>
                <a:srgbClr val="000000"/>
              </a:solidFill>
              <a:latin typeface="Dynapuff"/>
              <a:ea typeface="Dynapuff"/>
              <a:cs typeface="Dynapuff"/>
              <a:sym typeface="Dynapuff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3525911"/>
            <a:ext cx="6356049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 spc="-234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Discussion</a:t>
            </a:r>
          </a:p>
          <a:p>
            <a:pPr marL="0" lvl="0" indent="0" algn="l">
              <a:lnSpc>
                <a:spcPts val="9720"/>
              </a:lnSpc>
              <a:spcBef>
                <a:spcPct val="0"/>
              </a:spcBef>
            </a:pPr>
            <a:r>
              <a:rPr lang="en-US" sz="8100" spc="-234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and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1164</Words>
  <Application>Microsoft Office PowerPoint</Application>
  <PresentationFormat>Custom</PresentationFormat>
  <Paragraphs>137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Dynapuff Bold</vt:lpstr>
      <vt:lpstr>Dynapuff</vt:lpstr>
      <vt:lpstr>DM Sans</vt:lpstr>
      <vt:lpstr>Dynapuff Medium</vt:lpstr>
      <vt:lpstr>Core Bandi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Playful Illustrative Fun Simple Project Presentation</dc:title>
  <cp:lastModifiedBy>Sajal Smtng</cp:lastModifiedBy>
  <cp:revision>3</cp:revision>
  <dcterms:created xsi:type="dcterms:W3CDTF">2006-08-16T00:00:00Z</dcterms:created>
  <dcterms:modified xsi:type="dcterms:W3CDTF">2024-11-25T10:55:27Z</dcterms:modified>
  <dc:identifier>DAGXdot2OeA</dc:identifier>
</cp:coreProperties>
</file>